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686" r:id="rId5"/>
  </p:sldMasterIdLst>
  <p:notesMasterIdLst>
    <p:notesMasterId r:id="rId51"/>
  </p:notesMasterIdLst>
  <p:sldIdLst>
    <p:sldId id="266" r:id="rId6"/>
    <p:sldId id="293" r:id="rId7"/>
    <p:sldId id="271" r:id="rId8"/>
    <p:sldId id="259" r:id="rId9"/>
    <p:sldId id="297" r:id="rId10"/>
    <p:sldId id="298" r:id="rId11"/>
    <p:sldId id="299" r:id="rId12"/>
    <p:sldId id="301" r:id="rId13"/>
    <p:sldId id="300" r:id="rId14"/>
    <p:sldId id="302" r:id="rId15"/>
    <p:sldId id="303" r:id="rId16"/>
    <p:sldId id="304" r:id="rId17"/>
    <p:sldId id="305" r:id="rId18"/>
    <p:sldId id="306" r:id="rId19"/>
    <p:sldId id="307" r:id="rId20"/>
    <p:sldId id="289" r:id="rId21"/>
    <p:sldId id="308" r:id="rId22"/>
    <p:sldId id="309" r:id="rId23"/>
    <p:sldId id="310" r:id="rId24"/>
    <p:sldId id="311" r:id="rId25"/>
    <p:sldId id="313" r:id="rId26"/>
    <p:sldId id="314" r:id="rId27"/>
    <p:sldId id="312" r:id="rId28"/>
    <p:sldId id="288" r:id="rId29"/>
    <p:sldId id="295" r:id="rId30"/>
    <p:sldId id="287" r:id="rId31"/>
    <p:sldId id="277" r:id="rId32"/>
    <p:sldId id="260" r:id="rId33"/>
    <p:sldId id="273" r:id="rId34"/>
    <p:sldId id="261" r:id="rId35"/>
    <p:sldId id="274" r:id="rId36"/>
    <p:sldId id="272" r:id="rId37"/>
    <p:sldId id="281" r:id="rId38"/>
    <p:sldId id="283" r:id="rId39"/>
    <p:sldId id="282" r:id="rId40"/>
    <p:sldId id="284" r:id="rId41"/>
    <p:sldId id="296" r:id="rId42"/>
    <p:sldId id="275" r:id="rId43"/>
    <p:sldId id="262" r:id="rId44"/>
    <p:sldId id="285" r:id="rId45"/>
    <p:sldId id="286" r:id="rId46"/>
    <p:sldId id="264" r:id="rId47"/>
    <p:sldId id="280" r:id="rId48"/>
    <p:sldId id="279" r:id="rId49"/>
    <p:sldId id="276" r:id="rId50"/>
  </p:sldIdLst>
  <p:sldSz cx="12192000" cy="6858000"/>
  <p:notesSz cx="6858000" cy="9144000"/>
  <p:embeddedFontLst>
    <p:embeddedFont>
      <p:font typeface="Cambria Math" panose="02040503050406030204" pitchFamily="18" charset="0"/>
      <p:regular r:id="rId52"/>
    </p:embeddedFont>
    <p:embeddedFont>
      <p:font typeface="Manrope" panose="020B0604020202020204" charset="0"/>
      <p:regular r:id="rId53"/>
      <p:bold r:id="rId54"/>
      <p:italic r:id="rId55"/>
      <p:boldItalic r:id="rId5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02C53"/>
    <a:srgbClr val="E3E6EB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1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2" y="1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E-4C03-8A53-D2B10815BE7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E-4C03-8A53-D2B10815BE7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E-4C03-8A53-D2B10815B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872704"/>
        <c:axId val="117870208"/>
      </c:barChart>
      <c:catAx>
        <c:axId val="1178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0208"/>
        <c:crosses val="autoZero"/>
        <c:auto val="1"/>
        <c:lblAlgn val="ctr"/>
        <c:lblOffset val="100"/>
        <c:noMultiLvlLbl val="0"/>
      </c:catAx>
      <c:valAx>
        <c:axId val="1178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57541932350187"/>
          <c:y val="3.4948371723590152E-2"/>
          <c:w val="0.43027739564202838"/>
          <c:h val="0.93010325655281967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8-4726-94A1-C6AFCE19F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2-4F3F-9508-CA25BD221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02-4F3F-9508-CA25BD2210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02-4F3F-9508-CA25BD2210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02-4F3F-9508-CA25BD22106D}"/>
              </c:ext>
            </c:extLst>
          </c:dPt>
          <c:cat>
            <c:strRef>
              <c:f>Foglio1!$A$2:$A$6</c:f>
              <c:strCache>
                <c:ptCount val="4"/>
                <c:pt idx="0">
                  <c:v>1° trim.</c:v>
                </c:pt>
                <c:pt idx="1">
                  <c:v>2° trim.</c:v>
                </c:pt>
                <c:pt idx="2">
                  <c:v>3° trim.</c:v>
                </c:pt>
                <c:pt idx="3">
                  <c:v>4° trim.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08-4726-94A1-C6AFCE19F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20/06/2025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DF8E-2D1A-40ED-B730-BB72D0452AAA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AF746B8-16B5-4251-938A-CD03C89D3C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16276" y="2060575"/>
            <a:ext cx="8640762" cy="4429125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400" b="1">
                <a:solidFill>
                  <a:schemeClr val="tx2"/>
                </a:solidFill>
              </a:defRPr>
            </a:lvl1pPr>
            <a:lvl2pPr marL="360000" indent="0">
              <a:buFont typeface="+mj-lt"/>
              <a:buNone/>
              <a:defRPr sz="1400"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r>
              <a:rPr lang="it-IT" dirty="0"/>
              <a:t>Titolo Capitolo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197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B90A-3BCB-46D5-ADA5-EE3459C4304D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7943-05C1-4701-97B7-3FD43303B34C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0D638-73ED-436F-9B69-130FF3C4128A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8958-25BB-4809-B952-27499B643F7C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EF19D-A08D-4CF4-A3A2-F4239B7DF7AF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12652"/>
            <a:ext cx="470529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5BD30-169B-4967-8A7D-CB84F8DE4734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4705299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6120" y="812652"/>
            <a:ext cx="4355183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192" y="812652"/>
            <a:ext cx="6021846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DFAA3-AA80-42EC-8E7D-C27DFA7DC3D6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5192" y="2060575"/>
            <a:ext cx="6021846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4004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812652"/>
            <a:ext cx="6120000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120000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7947-9C3B-4F2B-8922-E6F4D8795AE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8B72-42FA-4C00-AA8B-62B9A94B21A2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D6AE53A6-5645-44EC-B619-20693E3FE51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9865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4" name="Segnaposto testo 7">
            <a:extLst>
              <a:ext uri="{FF2B5EF4-FFF2-40B4-BE49-F238E27FC236}">
                <a16:creationId xmlns:a16="http://schemas.microsoft.com/office/drawing/2014/main" id="{26F8B43E-3092-43FC-A7B0-45C3ACC71E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6234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96EAA45D-80FC-4DF6-AC23-808A2DB73D4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603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95E95A4E-A14D-4872-961D-4BFE57914A6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89722" y="3736780"/>
            <a:ext cx="1890652" cy="187693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6153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EEBF-9C32-418F-B40A-7FB59F3642AD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9DBC1-4D59-460C-83B7-7BCD9B50ED63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6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8D45-53D7-4B18-BF6C-B19C479EADE8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3AF91-7D61-4611-A1B8-2F4D32D8023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0F86EE-1555-4137-8440-A49CEBF0DE15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6768473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8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59558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6DD59D6-FA30-4BBD-9323-B5B02742E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6894110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8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59558" y="-973483"/>
            <a:ext cx="0" cy="685800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FF578DCB-6598-48EB-937C-141C852D4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7029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73E11A02-42E0-4BB1-B98B-BE09A4A6F5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12" y="6129055"/>
            <a:ext cx="1548000" cy="5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>
                <a:alpha val="50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1B1F0B2-95BC-48D0-A4B9-DD912BE07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559" y="557094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B50095-90FE-493A-9E01-FD8F336EF40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D1FC0B6-D466-4AA7-8BF6-E6C5BD1539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5" y="3448466"/>
            <a:ext cx="9719547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C25B4BF5-56C8-4835-8120-0EDA4A4098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6350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0075" y="5231876"/>
            <a:ext cx="3866418" cy="1016547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dirty="0"/>
              <a:t>Via</a:t>
            </a:r>
          </a:p>
          <a:p>
            <a:pPr lvl="0"/>
            <a:r>
              <a:rPr lang="it-IT" dirty="0"/>
              <a:t>T</a:t>
            </a:r>
          </a:p>
          <a:p>
            <a:pPr lvl="0"/>
            <a:r>
              <a:rPr lang="it-IT" dirty="0"/>
              <a:t>@ </a:t>
            </a:r>
          </a:p>
          <a:p>
            <a:pPr lvl="0"/>
            <a:r>
              <a:rPr lang="it-IT" dirty="0" err="1"/>
              <a:t>wwww</a:t>
            </a:r>
            <a:r>
              <a:rPr lang="it-IT" dirty="0"/>
              <a:t>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F23B4B4-BBE2-4A30-A8C2-C0000C21DCBE}"/>
              </a:ext>
            </a:extLst>
          </p:cNvPr>
          <p:cNvSpPr txBox="1"/>
          <p:nvPr userDrawn="1"/>
        </p:nvSpPr>
        <p:spPr>
          <a:xfrm>
            <a:off x="516329" y="4858475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617515AB-8CBA-4526-8637-4BA0E0664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381C0C-2A19-459C-8410-59535861506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FFB91D-6994-4ED5-AA70-FD6EF446F2B3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0694-3353-4984-B7F6-E67FF5B3BB7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BB6B4-7433-4872-BBBE-C0B8349C154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0000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0AC9662-2946-48D4-8E63-84E19022D8E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732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imi.it/" TargetMode="Externa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rxiv.org/abs/2003.04784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CenekAlbl/drone-tracking-datasets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0710" y="5929933"/>
            <a:ext cx="4078060" cy="318490"/>
          </a:xfrm>
        </p:spPr>
        <p:txBody>
          <a:bodyPr/>
          <a:lstStyle/>
          <a:p>
            <a:r>
              <a:rPr lang="it-IT" dirty="0"/>
              <a:t>??.??.???? | Elia Pontiggia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87" y="1739735"/>
            <a:ext cx="10986218" cy="2701483"/>
          </a:xfrm>
        </p:spPr>
        <p:txBody>
          <a:bodyPr/>
          <a:lstStyle/>
          <a:p>
            <a:r>
              <a:rPr lang="it-IT" sz="5400" dirty="0"/>
              <a:t>Image Analysis and</a:t>
            </a:r>
            <a:br>
              <a:rPr lang="it-IT" sz="5400" dirty="0"/>
            </a:br>
            <a:r>
              <a:rPr lang="it-IT" sz="5400" dirty="0"/>
              <a:t>Computer Vision</a:t>
            </a:r>
            <a:br>
              <a:rPr lang="it-IT" sz="5400" dirty="0"/>
            </a:br>
            <a:r>
              <a:rPr lang="it-IT" sz="5400" dirty="0" err="1"/>
              <a:t>Final</a:t>
            </a:r>
            <a:r>
              <a:rPr lang="it-IT" sz="5400" dirty="0"/>
              <a:t> Project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8DA2CF37-0EB1-C767-8A3F-E3A66526F5B0}"/>
              </a:ext>
            </a:extLst>
          </p:cNvPr>
          <p:cNvSpPr txBox="1">
            <a:spLocks/>
          </p:cNvSpPr>
          <p:nvPr/>
        </p:nvSpPr>
        <p:spPr>
          <a:xfrm>
            <a:off x="603287" y="4597082"/>
            <a:ext cx="10986218" cy="663687"/>
          </a:xfrm>
          <a:prstGeom prst="rect">
            <a:avLst/>
          </a:prstGeom>
        </p:spPr>
        <p:txBody>
          <a:bodyPr vert="horz" lIns="0" tIns="36000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it-IT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0" dirty="0"/>
              <a:t>Topic F02: Reconstructing drone trajectories and cameras </a:t>
            </a:r>
            <a:r>
              <a:rPr lang="en-US" sz="1800" b="0" dirty="0" err="1"/>
              <a:t>frommultiple</a:t>
            </a:r>
            <a:r>
              <a:rPr lang="en-US" sz="1800" b="0" dirty="0"/>
              <a:t> images</a:t>
            </a:r>
          </a:p>
        </p:txBody>
      </p:sp>
    </p:spTree>
    <p:extLst>
      <p:ext uri="{BB962C8B-B14F-4D97-AF65-F5344CB8AC3E}">
        <p14:creationId xmlns:p14="http://schemas.microsoft.com/office/powerpoint/2010/main" val="392191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E5AEB7-EA45-062D-39C2-0A95239D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1C9B6F-0AD3-7E8C-71C4-5D9606AE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FD12D28-C921-F034-57C6-785FF6794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E80C8E-F80F-1707-7FBD-17326222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F833CE6-D61E-BD0F-20B1-FDF418ABFD31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it-IT" dirty="0"/>
                  <a:t>The first task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find</a:t>
                </a:r>
                <a:r>
                  <a:rPr lang="it-IT" dirty="0"/>
                  <a:t> the </a:t>
                </a:r>
                <a:r>
                  <a:rPr lang="it-IT" dirty="0" err="1"/>
                  <a:t>intrinsic</a:t>
                </a:r>
                <a:r>
                  <a:rPr lang="it-IT" dirty="0"/>
                  <a:t> camera </a:t>
                </a:r>
                <a:r>
                  <a:rPr lang="it-IT" dirty="0" err="1"/>
                  <a:t>matrix</a:t>
                </a:r>
                <a:r>
                  <a:rPr lang="it-IT" dirty="0"/>
                  <a:t> and </a:t>
                </a:r>
                <a:r>
                  <a:rPr lang="it-IT" dirty="0" err="1"/>
                  <a:t>distortion</a:t>
                </a:r>
                <a:r>
                  <a:rPr lang="it-IT" dirty="0"/>
                  <a:t> </a:t>
                </a:r>
                <a:r>
                  <a:rPr lang="it-IT" dirty="0" err="1"/>
                  <a:t>coefficients</a:t>
                </a:r>
                <a:r>
                  <a:rPr lang="it-IT" dirty="0"/>
                  <a:t> (following </a:t>
                </a:r>
                <a:r>
                  <a:rPr lang="it-IT" dirty="0" err="1"/>
                  <a:t>OpenCV’s</a:t>
                </a:r>
                <a:r>
                  <a:rPr lang="it-IT" dirty="0"/>
                  <a:t> convention) for </a:t>
                </a:r>
                <a:r>
                  <a:rPr lang="it-IT" dirty="0" err="1"/>
                  <a:t>each</a:t>
                </a:r>
                <a:r>
                  <a:rPr lang="it-IT" dirty="0"/>
                  <a:t> camera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dst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OpenCV</a:t>
                </a:r>
                <a:r>
                  <a:rPr lang="it-IT" dirty="0"/>
                  <a:t> </a:t>
                </a:r>
                <a:r>
                  <a:rPr lang="it-IT" dirty="0" err="1"/>
                  <a:t>offers</a:t>
                </a:r>
                <a:r>
                  <a:rPr lang="it-IT" dirty="0"/>
                  <a:t> a set of </a:t>
                </a:r>
                <a:r>
                  <a:rPr lang="it-IT" dirty="0" err="1"/>
                  <a:t>functions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implement</a:t>
                </a:r>
                <a:r>
                  <a:rPr lang="it-IT" dirty="0"/>
                  <a:t> Zhang </a:t>
                </a:r>
                <a:r>
                  <a:rPr lang="it-IT" dirty="0" err="1"/>
                  <a:t>calibration</a:t>
                </a:r>
                <a:r>
                  <a:rPr lang="it-IT" dirty="0"/>
                  <a:t> procedure, so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sufficient</a:t>
                </a:r>
                <a:r>
                  <a:rPr lang="it-IT" dirty="0"/>
                  <a:t> to load in </a:t>
                </a:r>
                <a:r>
                  <a:rPr lang="it-IT" dirty="0" err="1"/>
                  <a:t>memory</a:t>
                </a:r>
                <a:r>
                  <a:rPr lang="it-IT" dirty="0"/>
                  <a:t> and pass </a:t>
                </a:r>
                <a:r>
                  <a:rPr lang="it-IT" dirty="0" err="1"/>
                  <a:t>as</a:t>
                </a:r>
                <a:r>
                  <a:rPr lang="it-IT" dirty="0"/>
                  <a:t> an input some pictures of </a:t>
                </a:r>
                <a:r>
                  <a:rPr lang="it-IT" dirty="0" err="1"/>
                  <a:t>checkerboards</a:t>
                </a:r>
                <a:r>
                  <a:rPr lang="it-IT" dirty="0"/>
                  <a:t>  for </a:t>
                </a:r>
                <a:r>
                  <a:rPr lang="it-IT" dirty="0" err="1"/>
                  <a:t>each</a:t>
                </a:r>
                <a:r>
                  <a:rPr lang="it-IT" dirty="0"/>
                  <a:t> camera</a:t>
                </a:r>
              </a:p>
            </p:txBody>
          </p:sp>
        </mc:Choice>
        <mc:Fallback xmlns="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F833CE6-D61E-BD0F-20B1-FDF418ABF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092" t="-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5C0CC89-1AEC-E058-A545-C6AD4038BD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One of the images with </a:t>
            </a:r>
            <a:r>
              <a:rPr lang="it-IT" dirty="0" err="1"/>
              <a:t>detection</a:t>
            </a:r>
            <a:r>
              <a:rPr lang="it-IT" dirty="0"/>
              <a:t> overlay for camera sony5100</a:t>
            </a:r>
          </a:p>
        </p:txBody>
      </p:sp>
      <p:pic>
        <p:nvPicPr>
          <p:cNvPr id="24" name="Segnaposto contenuto 23" descr="Immagine che contiene schermata, testo, modello, design&#10;&#10;Il contenuto generato dall'IA potrebbe non essere corretto.">
            <a:extLst>
              <a:ext uri="{FF2B5EF4-FFF2-40B4-BE49-F238E27FC236}">
                <a16:creationId xmlns:a16="http://schemas.microsoft.com/office/drawing/2014/main" id="{8B43264D-BA6A-D7A0-3689-533D891F5FE0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764" y="352426"/>
            <a:ext cx="2586586" cy="3232150"/>
          </a:xfrm>
        </p:spPr>
      </p:pic>
      <p:pic>
        <p:nvPicPr>
          <p:cNvPr id="22" name="Segnaposto contenuto 21">
            <a:extLst>
              <a:ext uri="{FF2B5EF4-FFF2-40B4-BE49-F238E27FC236}">
                <a16:creationId xmlns:a16="http://schemas.microsoft.com/office/drawing/2014/main" id="{8C6A2714-5E63-4388-E431-461CF6CC3E0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079" y="3867150"/>
            <a:ext cx="4159955" cy="2339975"/>
          </a:xfrm>
        </p:spPr>
      </p:pic>
    </p:spTree>
    <p:extLst>
      <p:ext uri="{BB962C8B-B14F-4D97-AF65-F5344CB8AC3E}">
        <p14:creationId xmlns:p14="http://schemas.microsoft.com/office/powerpoint/2010/main" val="37381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9338B-8596-82E2-4F1B-EE41E9B40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19BAF2-741C-10DD-A3C8-67E0B618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Drone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FD09AE3-F1BC-2C14-6689-53F558DD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2EDE355-D6BC-A709-295F-CAC223D5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2E54694-725C-F42B-A58C-3045D1853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9A71BF-66D3-9021-40C1-C98E7B98A9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02.2</a:t>
            </a:r>
          </a:p>
        </p:txBody>
      </p:sp>
    </p:spTree>
    <p:extLst>
      <p:ext uri="{BB962C8B-B14F-4D97-AF65-F5344CB8AC3E}">
        <p14:creationId xmlns:p14="http://schemas.microsoft.com/office/powerpoint/2010/main" val="245893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D1416D-F053-F52B-A674-8C55B693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</a:t>
            </a:r>
            <a:r>
              <a:rPr lang="it-IT" dirty="0" err="1"/>
              <a:t>substraction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DA0C4C-D56C-DE3A-50FB-AB5509C0A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5F5B6F-C1D5-9D4C-D7FC-1D90803CC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2ADDE62-5AE2-F4C0-03F7-EBD5C603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C5019B4-19DC-BCCC-BB72-09E238BB05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it-IT" dirty="0"/>
              <a:t>The first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to track the drone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the image </a:t>
            </a:r>
            <a:r>
              <a:rPr lang="it-IT" dirty="0" err="1"/>
              <a:t>planes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by </a:t>
            </a:r>
            <a:r>
              <a:rPr lang="it-IT" dirty="0" err="1"/>
              <a:t>applying</a:t>
            </a:r>
            <a:r>
              <a:rPr lang="it-IT" dirty="0"/>
              <a:t> MOG2 Background </a:t>
            </a:r>
            <a:r>
              <a:rPr lang="it-IT" dirty="0" err="1"/>
              <a:t>substraction</a:t>
            </a:r>
            <a:r>
              <a:rPr lang="it-IT" dirty="0"/>
              <a:t> and filtering by </a:t>
            </a:r>
            <a:r>
              <a:rPr lang="it-IT" dirty="0" err="1"/>
              <a:t>finding</a:t>
            </a:r>
            <a:r>
              <a:rPr lang="it-IT" dirty="0"/>
              <a:t> the </a:t>
            </a:r>
            <a:r>
              <a:rPr lang="it-IT" dirty="0" err="1"/>
              <a:t>biggest</a:t>
            </a:r>
            <a:r>
              <a:rPr lang="it-IT" dirty="0"/>
              <a:t> area or by a minimal target tracking (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)</a:t>
            </a:r>
          </a:p>
          <a:p>
            <a:r>
              <a:rPr lang="it-IT" dirty="0" err="1"/>
              <a:t>However</a:t>
            </a:r>
            <a:r>
              <a:rPr lang="it-IT" dirty="0"/>
              <a:t>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</a:t>
            </a:r>
            <a:r>
              <a:rPr lang="en-US" dirty="0"/>
              <a:t>became unreliable in the presence of </a:t>
            </a:r>
            <a:r>
              <a:rPr lang="en-US" dirty="0" err="1"/>
              <a:t>occlusions,intermittent</a:t>
            </a:r>
            <a:r>
              <a:rPr lang="en-US" dirty="0"/>
              <a:t> visibility, or when the drone was stationary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59BC0E4-6C00-E25F-AD44-51BA0A671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DF57834E-E30F-80CC-793B-A7E0E786D6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4" name="Segnaposto contenuto 13" descr="Immagine che contiene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29F6C662-7994-2E5C-84CF-5C9FA2B30098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293728"/>
            <a:ext cx="5424487" cy="2854993"/>
          </a:xfrm>
        </p:spPr>
      </p:pic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4CF0211F-5BD8-3973-7105-CA51448A8C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626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E47CA-3884-CCF6-A5CB-7D2F4F9B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BE82F4-5CF9-5AC1-E023-524904A5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 </a:t>
            </a:r>
            <a:r>
              <a:rPr lang="it-IT" dirty="0" err="1"/>
              <a:t>substraction</a:t>
            </a:r>
            <a:r>
              <a:rPr lang="it-IT" dirty="0"/>
              <a:t> + optical flow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536B2F2-856F-0333-56A6-A19360C3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D6636D-9435-14AF-9BD9-41AAB5E4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2D49AD3-9DFC-398F-556F-9692C9D8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A930A8F-9F70-F1F8-9BDF-25FC26BF91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en-US" dirty="0"/>
              <a:t>After an initial detection </a:t>
            </a:r>
            <a:r>
              <a:rPr lang="en-US" dirty="0" err="1"/>
              <a:t>viabackground</a:t>
            </a:r>
            <a:r>
              <a:rPr lang="en-US" dirty="0"/>
              <a:t> subtraction, we initialized tracking by identifying good features within the drone’s </a:t>
            </a:r>
            <a:r>
              <a:rPr lang="en-US" dirty="0" err="1"/>
              <a:t>boundingbox</a:t>
            </a:r>
            <a:r>
              <a:rPr lang="en-US" dirty="0"/>
              <a:t>. Between consecutive frames, these features were tracked to estimate the drone’s displacement, allowing us to update its position even in the absence of fresh detections</a:t>
            </a:r>
          </a:p>
          <a:p>
            <a:r>
              <a:rPr lang="en-US" dirty="0"/>
              <a:t>It didn’t bring a significant improvement in the quality of the detections, as can be seen in the graphs below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D46BD18-49F3-7840-26C7-29699811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F9924FD-FF1C-EEDA-51C8-66FAB2929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23EF8FBE-45AD-8DA0-88AD-47B44FC9ED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13" name="Segnaposto contenuto 12" descr="Immagine che contiene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D547D9D1-9B57-D721-175D-9338843BEEE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293728"/>
            <a:ext cx="5424487" cy="2854993"/>
          </a:xfrm>
        </p:spPr>
      </p:pic>
    </p:spTree>
    <p:extLst>
      <p:ext uri="{BB962C8B-B14F-4D97-AF65-F5344CB8AC3E}">
        <p14:creationId xmlns:p14="http://schemas.microsoft.com/office/powerpoint/2010/main" val="250895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B063F-A343-824F-0702-4481DC3C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88BDA-ABAB-67C9-2754-914F54B8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YOLOv8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36C446F-FA80-F12A-EA8C-6BF228F2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9D078-B4CD-4332-8367-5623DA772816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00EED2-009E-D350-9130-D1F69B22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8E53FC0-F94E-DD00-BC79-88F50F9C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ED5DF46-E186-40CE-7F3F-5E4BECE73F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024" y="1502229"/>
            <a:ext cx="11350357" cy="1320103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aslo</a:t>
            </a:r>
            <a:r>
              <a:rPr lang="en-US" dirty="0"/>
              <a:t> used deep learning-based object detection algorithm. We decided to use YOLOv8, which is a state-of-the-art object detection algorithm, with the pre-trained weights of a small and fast version of YOLOv8, without fine tuning.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brought</a:t>
            </a:r>
            <a:r>
              <a:rPr lang="it-IT" dirty="0"/>
              <a:t> a </a:t>
            </a:r>
            <a:r>
              <a:rPr lang="it-IT" dirty="0" err="1"/>
              <a:t>significant</a:t>
            </a:r>
            <a:r>
              <a:rPr lang="it-IT" dirty="0"/>
              <a:t> upgrade w.r.t. the </a:t>
            </a:r>
            <a:r>
              <a:rPr lang="it-IT" dirty="0" err="1"/>
              <a:t>classical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on the false </a:t>
            </a:r>
            <a:r>
              <a:rPr lang="it-IT" dirty="0" err="1"/>
              <a:t>positives</a:t>
            </a:r>
            <a:r>
              <a:rPr lang="it-IT" dirty="0"/>
              <a:t> side (</a:t>
            </a:r>
            <a:r>
              <a:rPr lang="it-IT" dirty="0" err="1"/>
              <a:t>brought</a:t>
            </a:r>
            <a:r>
              <a:rPr lang="it-IT" dirty="0"/>
              <a:t> to </a:t>
            </a:r>
            <a:r>
              <a:rPr lang="it-IT" dirty="0" err="1"/>
              <a:t>nearly</a:t>
            </a:r>
            <a:r>
              <a:rPr lang="it-IT" dirty="0"/>
              <a:t> zero),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failed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the drone in </a:t>
            </a:r>
            <a:r>
              <a:rPr lang="it-IT" dirty="0" err="1"/>
              <a:t>certain</a:t>
            </a:r>
            <a:r>
              <a:rPr lang="it-IT" dirty="0"/>
              <a:t> frames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29083E77-2D80-3C7C-B84F-E885CB055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FB267EE-98AB-7CC4-E558-3789BBD226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BD5DCBA5-D4C2-9997-6416-F5C713227D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Dataset 1, </a:t>
            </a:r>
            <a:r>
              <a:rPr lang="it-IT" dirty="0" err="1"/>
              <a:t>cam</a:t>
            </a:r>
            <a:r>
              <a:rPr lang="it-IT" dirty="0"/>
              <a:t> 2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14" name="Segnaposto contenuto 13" descr="Immagine che contiene testo, diagramma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BA545DDF-CDC4-9CE9-63B6-5759E44D12CD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3" y="3302439"/>
            <a:ext cx="5424487" cy="2837571"/>
          </a:xfrm>
        </p:spPr>
      </p:pic>
    </p:spTree>
    <p:extLst>
      <p:ext uri="{BB962C8B-B14F-4D97-AF65-F5344CB8AC3E}">
        <p14:creationId xmlns:p14="http://schemas.microsoft.com/office/powerpoint/2010/main" val="125509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6FBB-2D16-6D78-9803-8112FD33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AA6DE5-2523-3D87-6F4F-ACCE7A1DC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Offline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FB2B00B-9B69-D6CB-8DE2-D85F88FCC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C6BDE63-97B4-EE58-7B8C-72AA7860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5715A3-CA2C-D156-5F49-84E72C64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D61BB18-84E0-952F-AB33-2B5AAEAA5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02.3</a:t>
            </a:r>
          </a:p>
        </p:txBody>
      </p:sp>
    </p:spTree>
    <p:extLst>
      <p:ext uri="{BB962C8B-B14F-4D97-AF65-F5344CB8AC3E}">
        <p14:creationId xmlns:p14="http://schemas.microsoft.com/office/powerpoint/2010/main" val="3924738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loading and </a:t>
            </a:r>
            <a:r>
              <a:rPr lang="it-IT" dirty="0" err="1"/>
              <a:t>undistortion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16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34963" y="1652735"/>
                <a:ext cx="6120000" cy="4836965"/>
              </a:xfrm>
            </p:spPr>
            <p:txBody>
              <a:bodyPr/>
              <a:lstStyle/>
              <a:p>
                <a:r>
                  <a:rPr lang="it-IT" dirty="0"/>
                  <a:t>After the </a:t>
                </a:r>
                <a:r>
                  <a:rPr lang="it-IT" dirty="0" err="1"/>
                  <a:t>detection</a:t>
                </a:r>
                <a:r>
                  <a:rPr lang="it-IT" dirty="0"/>
                  <a:t> </a:t>
                </a:r>
                <a:r>
                  <a:rPr lang="it-IT" dirty="0" err="1"/>
                  <a:t>have</a:t>
                </a:r>
                <a:r>
                  <a:rPr lang="it-IT" dirty="0"/>
                  <a:t> </a:t>
                </a:r>
                <a:r>
                  <a:rPr lang="it-IT" dirty="0" err="1"/>
                  <a:t>been</a:t>
                </a:r>
                <a:r>
                  <a:rPr lang="it-IT" dirty="0"/>
                  <a:t> </a:t>
                </a:r>
                <a:r>
                  <a:rPr lang="it-IT" dirty="0" err="1"/>
                  <a:t>loaded</a:t>
                </a:r>
                <a:r>
                  <a:rPr lang="it-IT" dirty="0"/>
                  <a:t> (in </a:t>
                </a:r>
                <a:r>
                  <a:rPr lang="it-IT" dirty="0" err="1"/>
                  <a:t>our</a:t>
                </a:r>
                <a:r>
                  <a:rPr lang="it-IT" dirty="0"/>
                  <a:t> case, </a:t>
                </a:r>
                <a:r>
                  <a:rPr lang="it-IT" dirty="0" err="1"/>
                  <a:t>directly</a:t>
                </a:r>
                <a:r>
                  <a:rPr lang="it-IT" dirty="0"/>
                  <a:t> from the ground truth), the first step </a:t>
                </a:r>
                <a:r>
                  <a:rPr lang="it-IT" dirty="0" err="1"/>
                  <a:t>is</a:t>
                </a:r>
                <a:r>
                  <a:rPr lang="it-IT" dirty="0"/>
                  <a:t> to </a:t>
                </a:r>
                <a:r>
                  <a:rPr lang="it-IT" dirty="0" err="1"/>
                  <a:t>remove</a:t>
                </a:r>
                <a:r>
                  <a:rPr lang="it-IT" dirty="0"/>
                  <a:t> the </a:t>
                </a:r>
                <a:r>
                  <a:rPr lang="it-IT" dirty="0" err="1"/>
                  <a:t>tangential</a:t>
                </a:r>
                <a:r>
                  <a:rPr lang="it-IT" dirty="0"/>
                  <a:t> and </a:t>
                </a:r>
                <a:r>
                  <a:rPr lang="it-IT" dirty="0" err="1"/>
                  <a:t>radial</a:t>
                </a:r>
                <a:r>
                  <a:rPr lang="it-IT" dirty="0"/>
                  <a:t> </a:t>
                </a:r>
                <a:r>
                  <a:rPr lang="it-IT" dirty="0" err="1"/>
                  <a:t>distortion</a:t>
                </a:r>
                <a:r>
                  <a:rPr lang="it-IT" dirty="0"/>
                  <a:t>,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present</a:t>
                </a:r>
                <a:r>
                  <a:rPr lang="it-IT" dirty="0"/>
                  <a:t> in </a:t>
                </a:r>
                <a:r>
                  <a:rPr lang="it-IT" dirty="0" err="1"/>
                  <a:t>every</a:t>
                </a:r>
                <a:r>
                  <a:rPr lang="it-IT" dirty="0"/>
                  <a:t> camera, and more </a:t>
                </a:r>
                <a:r>
                  <a:rPr lang="it-IT" dirty="0" err="1"/>
                  <a:t>accentuated</a:t>
                </a:r>
                <a:r>
                  <a:rPr lang="it-IT" dirty="0"/>
                  <a:t> in the </a:t>
                </a:r>
                <a:r>
                  <a:rPr lang="it-IT" dirty="0" err="1"/>
                  <a:t>GoPros</a:t>
                </a:r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dirty="0"/>
                  <a:t>To </a:t>
                </a:r>
                <a:r>
                  <a:rPr lang="it-IT" dirty="0" err="1"/>
                  <a:t>achieve</a:t>
                </a:r>
                <a:r>
                  <a:rPr lang="it-IT" dirty="0"/>
                  <a:t> </a:t>
                </a:r>
                <a:r>
                  <a:rPr lang="it-IT" dirty="0" err="1"/>
                  <a:t>this</a:t>
                </a:r>
                <a:r>
                  <a:rPr lang="it-IT" dirty="0"/>
                  <a:t> goal,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passed</a:t>
                </a:r>
                <a:r>
                  <a:rPr lang="it-IT" dirty="0"/>
                  <a:t> the </a:t>
                </a:r>
                <a:r>
                  <a:rPr lang="it-IT" dirty="0" err="1"/>
                  <a:t>previously</a:t>
                </a:r>
                <a:r>
                  <a:rPr lang="it-IT" dirty="0"/>
                  <a:t> </a:t>
                </a:r>
                <a:r>
                  <a:rPr lang="it-IT" dirty="0" err="1"/>
                  <a:t>computed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dst</m:t>
                    </m:r>
                  </m:oMath>
                </a14:m>
                <a:r>
                  <a:rPr lang="it-IT" dirty="0"/>
                  <a:t> to </a:t>
                </a:r>
                <a:r>
                  <a:rPr lang="it-IT" dirty="0" err="1"/>
                  <a:t>OpenCV’s</a:t>
                </a:r>
                <a:r>
                  <a:rPr lang="it-IT" dirty="0"/>
                  <a:t> </a:t>
                </a:r>
                <a:r>
                  <a:rPr lang="it-IT" b="1" dirty="0" err="1"/>
                  <a:t>undistortPoints</a:t>
                </a:r>
                <a:r>
                  <a:rPr lang="it-IT" dirty="0"/>
                  <a:t>, point by point,</a:t>
                </a:r>
              </a:p>
              <a:p>
                <a:endParaRPr lang="it-IT" dirty="0"/>
              </a:p>
              <a:p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camera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every</a:t>
                </a:r>
                <a:r>
                  <a:rPr lang="it-IT" dirty="0"/>
                  <a:t> frame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refers</a:t>
                </a:r>
                <a:r>
                  <a:rPr lang="it-IT" dirty="0"/>
                  <a:t> to a (global) </a:t>
                </a:r>
                <a:r>
                  <a:rPr lang="it-IT" dirty="0" err="1"/>
                  <a:t>timestamp</a:t>
                </a:r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an offset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scale factor which together map the frame index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a global time(or, equivalently, to the frame index of a reference camera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52822CAF-BA6F-4E9D-86A5-64822FC205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34963" y="1652735"/>
                <a:ext cx="6120000" cy="4836965"/>
              </a:xfrm>
              <a:blipFill>
                <a:blip r:embed="rId2"/>
                <a:stretch>
                  <a:fillRect l="-2092" t="-630" r="-2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BDB8E911-9867-BEED-C9FC-CE514FEF5D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5577731"/>
            <a:ext cx="4525963" cy="282575"/>
          </a:xfrm>
        </p:spPr>
        <p:txBody>
          <a:bodyPr/>
          <a:lstStyle/>
          <a:p>
            <a:r>
              <a:rPr lang="it-IT" dirty="0" err="1"/>
              <a:t>Pair</a:t>
            </a:r>
            <a:r>
              <a:rPr lang="it-IT" dirty="0"/>
              <a:t> of </a:t>
            </a:r>
            <a:r>
              <a:rPr lang="it-IT" dirty="0" err="1"/>
              <a:t>original</a:t>
            </a:r>
            <a:r>
              <a:rPr lang="it-IT" dirty="0"/>
              <a:t>/</a:t>
            </a:r>
            <a:r>
              <a:rPr lang="it-IT" dirty="0" err="1"/>
              <a:t>distorted</a:t>
            </a:r>
            <a:r>
              <a:rPr lang="it-IT" dirty="0"/>
              <a:t> and </a:t>
            </a:r>
            <a:r>
              <a:rPr lang="it-IT" dirty="0" err="1"/>
              <a:t>undistorted</a:t>
            </a:r>
            <a:r>
              <a:rPr lang="it-IT" dirty="0"/>
              <a:t> image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FF832DA-4E11-0AAF-0CC3-072BF6D506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2805596"/>
            <a:ext cx="4525963" cy="282575"/>
          </a:xfrm>
        </p:spPr>
        <p:txBody>
          <a:bodyPr/>
          <a:lstStyle/>
          <a:p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47AEBBB7-D345-2273-0FBC-7C33BB59721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238413"/>
            <a:ext cx="4525963" cy="2339318"/>
          </a:xfrm>
        </p:spPr>
        <p:txBody>
          <a:bodyPr/>
          <a:lstStyle/>
          <a:p>
            <a:endParaRPr lang="it-IT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5182D1AC-A98F-0B44-50CA-5A13FBFE007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466782"/>
            <a:ext cx="4525963" cy="2339318"/>
          </a:xfrm>
        </p:spPr>
        <p:txBody>
          <a:bodyPr/>
          <a:lstStyle/>
          <a:p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B0D1483-67AD-4D65-8F71-F2F1ED1C9798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B401BAFD-2844-4017-A72C-16863425D333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DB610508-BDB6-442E-BD22-57006E4101D5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BF361313-B068-4639-937E-AA35C188DCA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359C694-53C1-488A-AFB2-E48227D4A7EF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2E2612FE-61E7-4B94-84F7-7B950617EAB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3C10C9E4-FAD2-42A0-8DD2-41477E321C54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9E5F7DF8-A202-4AD9-8756-18925D8FD389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6F1F3C25-F028-44D2-9608-1A6026CDD03D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501CF9F-40A1-4852-B550-096090780AA7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A6BF76A-F9F1-44FD-845B-7E7F940D019B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AA77A451-CC84-428A-92DA-80699358BEA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1E653C27-64BD-42DC-902A-54DA20524EB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681ED6B-9F84-4815-BE86-499949DD4DC5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1AC44512-2476-471C-A4FA-FE43ADD8DC1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FE485DC-463A-42C8-BF59-72C3C5C202AA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36935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2EC7-5FBA-B5AC-2CB4-7BAE171AB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393BF-297E-74E5-C580-1AE3664C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Computation</a:t>
            </a:r>
            <a:r>
              <a:rPr lang="it-IT" dirty="0"/>
              <a:t> of </a:t>
            </a:r>
            <a:r>
              <a:rPr lang="it-IT" dirty="0" err="1"/>
              <a:t>Fundamental</a:t>
            </a:r>
            <a:r>
              <a:rPr lang="it-IT" dirty="0"/>
              <a:t> </a:t>
            </a:r>
            <a:r>
              <a:rPr lang="it-IT" dirty="0" err="1"/>
              <a:t>matrix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F597B94-CAF3-E599-6CB0-8845FEF86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FAFD6A8-0A27-85CF-97CF-74F4C803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40443AB-000C-C7BD-1E1D-362FEB92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17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92A12FCC-2FBC-898B-2914-D581F1A2E6A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it-IT" dirty="0"/>
                  <a:t>Correspondences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r>
                  <a:rPr lang="it-IT" dirty="0"/>
                  <a:t> are </a:t>
                </a:r>
                <a:r>
                  <a:rPr lang="it-IT" dirty="0" err="1"/>
                  <a:t>obtained</a:t>
                </a:r>
                <a:r>
                  <a:rPr lang="it-IT" dirty="0"/>
                  <a:t> </a:t>
                </a:r>
                <a:r>
                  <a:rPr lang="it-IT" dirty="0" err="1"/>
                  <a:t>exactly</a:t>
                </a:r>
                <a:r>
                  <a:rPr lang="it-IT" dirty="0"/>
                  <a:t> like </a:t>
                </a:r>
                <a:r>
                  <a:rPr lang="it-IT" dirty="0" err="1"/>
                  <a:t>specified</a:t>
                </a:r>
                <a:r>
                  <a:rPr lang="it-IT" dirty="0"/>
                  <a:t> in the paper: </a:t>
                </a:r>
                <a:r>
                  <a:rPr lang="en-US" dirty="0"/>
                  <a:t>for each detection in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we searched for a temporally overlapping set of consecutive detections in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(after applying the current temporal shift). If such an overlap existed, we fit a spline to the detections in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evaluated it at the timestamp of the detection in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This provided a set of matched points that can be used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92A12FCC-2FBC-898B-2914-D581F1A2E6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092" t="-688" r="-10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2BCCE59-1167-496D-836E-4EDBD81CC642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1BF0F988-313E-B50A-F3E8-0AD08B324DC5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E6DE2C42-6463-9766-06A0-F6C5064F23CA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7E4A2E95-C4B2-98D3-73E8-2C3C7E906C4E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2BC65380-64B0-76BA-AFD2-0FD50C303FA3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8DBCFF71-448B-EC88-BDA7-CA9EB904CAE8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615B6E92-6094-E73D-6885-B54032AE0EE2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2C55D3CA-E992-FB42-BBBE-7AB4417C01A2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C9652002-2020-FDB3-9020-F162E6BB27DA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A3A81681-F065-03D1-E708-8961F889D01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4A88F557-5B73-032F-D50C-30FB377F6095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1D24DAD7-4B02-B767-FCEB-44C2C4FF4E3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B2F5EAE3-779E-DBCB-3BCD-B23D84699FA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367CE6B-5C83-9C33-5432-E42F4FCCF2DA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EC7A8905-78E0-EB76-D183-106775333AA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E978F8F9-59CD-5DD4-A78F-5602355F4829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FF3F05D3-2BDB-7D6D-0596-A11180EC11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214" b="6009"/>
          <a:stretch>
            <a:fillRect/>
          </a:stretch>
        </p:blipFill>
        <p:spPr>
          <a:xfrm>
            <a:off x="7065669" y="353080"/>
            <a:ext cx="3748869" cy="259930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9D972AE-F7FC-9B08-1EB6-D865515C2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824" b="6009"/>
          <a:stretch>
            <a:fillRect/>
          </a:stretch>
        </p:blipFill>
        <p:spPr>
          <a:xfrm>
            <a:off x="7541362" y="3125271"/>
            <a:ext cx="3148756" cy="25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7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1824-052D-7500-B7B1-42856427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DC9692-8ECC-E91D-54C3-E9D31AE0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582440"/>
            <a:ext cx="2163688" cy="840083"/>
          </a:xfrm>
        </p:spPr>
        <p:txBody>
          <a:bodyPr/>
          <a:lstStyle/>
          <a:p>
            <a:r>
              <a:rPr lang="it-IT" dirty="0" err="1"/>
              <a:t>Temporal</a:t>
            </a:r>
            <a:r>
              <a:rPr lang="it-IT" dirty="0"/>
              <a:t> shift </a:t>
            </a:r>
            <a:r>
              <a:rPr lang="it-IT" dirty="0" err="1"/>
              <a:t>estimation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A0363B-6B9C-FFB1-3616-B3A4AABBC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4AEEE9A-144B-0D05-77E4-6782F9743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BDAF401-FD0D-AE74-5CF1-66B99B1C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18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gnaposto testo 10">
                <a:extLst>
                  <a:ext uri="{FF2B5EF4-FFF2-40B4-BE49-F238E27FC236}">
                    <a16:creationId xmlns:a16="http://schemas.microsoft.com/office/drawing/2014/main" id="{1D4E021F-A253-1E4C-F90C-7B4C43C260E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85491" y="1580441"/>
                <a:ext cx="2462706" cy="49092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it-IT" dirty="0"/>
                  <a:t>For </a:t>
                </a:r>
                <a:r>
                  <a:rPr lang="it-IT" dirty="0" err="1"/>
                  <a:t>each</a:t>
                </a:r>
                <a:r>
                  <a:rPr lang="it-IT" dirty="0"/>
                  <a:t> camera </a:t>
                </a:r>
                <a:r>
                  <a:rPr lang="it-IT" dirty="0" err="1"/>
                  <a:t>pair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dirty="0"/>
                  <a:t> in the following way: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fps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fps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For beta,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implemented</a:t>
                </a:r>
                <a:r>
                  <a:rPr lang="it-IT" dirty="0"/>
                  <a:t> a brute-force </a:t>
                </a:r>
                <a:r>
                  <a:rPr lang="it-IT" dirty="0" err="1"/>
                  <a:t>search</a:t>
                </a:r>
                <a:r>
                  <a:rPr lang="it-IT" dirty="0"/>
                  <a:t> </a:t>
                </a:r>
                <a:r>
                  <a:rPr lang="it-IT" dirty="0" err="1"/>
                  <a:t>algorithm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shifts the </a:t>
                </a:r>
                <a:r>
                  <a:rPr lang="it-IT" dirty="0" err="1"/>
                  <a:t>timestamps</a:t>
                </a:r>
                <a:r>
                  <a:rPr lang="it-IT" dirty="0"/>
                  <a:t> of camera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computes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between</a:t>
                </a:r>
                <a:r>
                  <a:rPr lang="it-IT" dirty="0"/>
                  <a:t> the </a:t>
                </a:r>
                <a:r>
                  <a:rPr lang="it-IT" dirty="0" err="1"/>
                  <a:t>detections</a:t>
                </a:r>
                <a:r>
                  <a:rPr lang="it-IT" dirty="0"/>
                  <a:t> </a:t>
                </a:r>
                <a:r>
                  <a:rPr lang="it-IT" dirty="0" err="1"/>
                  <a:t>obtained</a:t>
                </a:r>
                <a:r>
                  <a:rPr lang="it-IT" dirty="0"/>
                  <a:t> following the procedure </a:t>
                </a:r>
                <a:r>
                  <a:rPr lang="it-IT" dirty="0" err="1"/>
                  <a:t>above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was</a:t>
                </a:r>
                <a:r>
                  <a:rPr lang="it-IT" dirty="0"/>
                  <a:t> </a:t>
                </a:r>
                <a:r>
                  <a:rPr lang="it-IT" dirty="0" err="1"/>
                  <a:t>chosen</a:t>
                </a:r>
                <a:r>
                  <a:rPr lang="it-IT" dirty="0"/>
                  <a:t> </a:t>
                </a:r>
                <a:r>
                  <a:rPr lang="it-IT" dirty="0" err="1"/>
                  <a:t>based</a:t>
                </a:r>
                <a:r>
                  <a:rPr lang="it-IT" dirty="0"/>
                  <a:t> on the </a:t>
                </a:r>
                <a:r>
                  <a:rPr lang="it-IT" dirty="0" err="1"/>
                  <a:t>number</a:t>
                </a:r>
                <a:r>
                  <a:rPr lang="it-IT" dirty="0"/>
                  <a:t> of </a:t>
                </a:r>
                <a:r>
                  <a:rPr lang="it-IT" dirty="0" err="1"/>
                  <a:t>inliers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in the </a:t>
                </a:r>
                <a:r>
                  <a:rPr lang="it-IT" dirty="0" err="1"/>
                  <a:t>computation</a:t>
                </a:r>
                <a:r>
                  <a:rPr lang="it-IT" dirty="0"/>
                  <a:t>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1" name="Segnaposto testo 10">
                <a:extLst>
                  <a:ext uri="{FF2B5EF4-FFF2-40B4-BE49-F238E27FC236}">
                    <a16:creationId xmlns:a16="http://schemas.microsoft.com/office/drawing/2014/main" id="{1D4E021F-A253-1E4C-F90C-7B4C43C26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85491" y="1580441"/>
                <a:ext cx="2462706" cy="4909260"/>
              </a:xfrm>
              <a:blipFill>
                <a:blip r:embed="rId2"/>
                <a:stretch>
                  <a:fillRect l="-4455" t="-868" r="-27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Segnaposto contenuto 15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65AE671-4E4D-56E6-3816-171FB6C934D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764" y="762248"/>
            <a:ext cx="8455426" cy="452969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Segnaposto testo 13">
                <a:extLst>
                  <a:ext uri="{FF2B5EF4-FFF2-40B4-BE49-F238E27FC236}">
                    <a16:creationId xmlns:a16="http://schemas.microsoft.com/office/drawing/2014/main" id="{C8DECDCD-9020-5481-FCE9-B3BDB599CF77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>
              <a:xfrm>
                <a:off x="3216275" y="5441165"/>
                <a:ext cx="6267006" cy="282575"/>
              </a:xfrm>
            </p:spPr>
            <p:txBody>
              <a:bodyPr>
                <a:normAutofit/>
              </a:bodyPr>
              <a:lstStyle/>
              <a:p>
                <a:r>
                  <a:rPr lang="it-IT" dirty="0"/>
                  <a:t>Dataset 3: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for the camera </a:t>
                </a:r>
                <a:r>
                  <a:rPr lang="it-IT" dirty="0" err="1"/>
                  <a:t>pair</a:t>
                </a:r>
                <a:r>
                  <a:rPr lang="it-IT" dirty="0"/>
                  <a:t> 2-3.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visible</a:t>
                </a:r>
                <a:r>
                  <a:rPr lang="it-IT" dirty="0"/>
                  <a:t> the multi-</a:t>
                </a:r>
                <a:r>
                  <a:rPr lang="it-IT" dirty="0" err="1"/>
                  <a:t>resolution</a:t>
                </a:r>
                <a:r>
                  <a:rPr lang="it-IT" dirty="0"/>
                  <a:t> </a:t>
                </a:r>
                <a:r>
                  <a:rPr lang="it-IT" dirty="0" err="1"/>
                  <a:t>approach</a:t>
                </a:r>
                <a:r>
                  <a:rPr lang="it-IT" dirty="0"/>
                  <a:t> of the </a:t>
                </a:r>
                <a:r>
                  <a:rPr lang="it-IT" dirty="0" err="1"/>
                  <a:t>search</a:t>
                </a:r>
                <a:endParaRPr lang="it-IT" dirty="0"/>
              </a:p>
            </p:txBody>
          </p:sp>
        </mc:Choice>
        <mc:Fallback>
          <p:sp>
            <p:nvSpPr>
              <p:cNvPr id="14" name="Segnaposto testo 13">
                <a:extLst>
                  <a:ext uri="{FF2B5EF4-FFF2-40B4-BE49-F238E27FC236}">
                    <a16:creationId xmlns:a16="http://schemas.microsoft.com/office/drawing/2014/main" id="{C8DECDCD-9020-5481-FCE9-B3BDB599C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xfrm>
                <a:off x="3216275" y="5441165"/>
                <a:ext cx="6267006" cy="282575"/>
              </a:xfrm>
              <a:blipFill>
                <a:blip r:embed="rId4"/>
                <a:stretch>
                  <a:fillRect l="-1167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281C52CF-547D-420E-A877-05D21EF60B06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F89C11E3-7DE8-6EA0-D863-076A269737C7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31B14BEC-BEF7-DC4B-7C78-CF7EFCF0CBF5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7C258AB9-499B-BB80-39E4-F6E99773068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3CE9C815-CC27-ADF9-98C2-14EB896EC00D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E188AA52-10C1-D9DC-1AA8-ED1C00C6105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CD0F6B28-F449-FC10-73C7-CBF935DDF5A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61299E47-26A6-7EF8-602F-14D93E0116CD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90766728-00BC-3C49-589C-F253A66AD548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D47D1C42-BEE1-0F2E-B76F-BABC863CDCA6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5448FF7-7567-267E-CFF8-F6DA2AC87174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687DE25D-C64A-A6EE-F4BF-C1400F1BA63E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5F36A9EE-C6AE-3535-55EB-F45705E14F73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F28ABD3E-DB62-7DDA-2AAE-8E88A7B7813E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D27F37DF-F3BB-4CAA-EEAA-B4ACB0DE6A2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5C5DC844-C6BC-E7D0-20AB-770EE948A8F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662381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6C10C-550F-2717-63DB-9A482AB2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positioning + first points </a:t>
            </a:r>
            <a:r>
              <a:rPr lang="it-IT" dirty="0" err="1"/>
              <a:t>triangulation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59D7FF-EFC0-0D5D-049A-3635DDC74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4962" y="1791843"/>
                <a:ext cx="11522075" cy="4146550"/>
              </a:xfrm>
            </p:spPr>
            <p:txBody>
              <a:bodyPr/>
              <a:lstStyle/>
              <a:p>
                <a:r>
                  <a:rPr lang="it-IT" dirty="0"/>
                  <a:t>Selected the best camera </a:t>
                </a:r>
                <a:r>
                  <a:rPr lang="it-IT" dirty="0" err="1"/>
                  <a:t>pair</a:t>
                </a:r>
                <a:r>
                  <a:rPr lang="it-IT" dirty="0"/>
                  <a:t> (the one with the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inliers</a:t>
                </a:r>
                <a:r>
                  <a:rPr lang="it-IT" dirty="0"/>
                  <a:t>),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computed</a:t>
                </a:r>
                <a:r>
                  <a:rPr lang="it-IT" dirty="0"/>
                  <a:t> the </a:t>
                </a:r>
                <a:r>
                  <a:rPr lang="it-IT" dirty="0" err="1"/>
                  <a:t>Essential</a:t>
                </a:r>
                <a:r>
                  <a:rPr lang="it-IT" dirty="0"/>
                  <a:t> </a:t>
                </a:r>
                <a:r>
                  <a:rPr lang="it-IT" dirty="0" err="1"/>
                  <a:t>matrix</a:t>
                </a:r>
                <a:r>
                  <a:rPr lang="it-IT" dirty="0"/>
                  <a:t> with the standard formula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  <a:p>
                <a:r>
                  <a:rPr lang="it-IT" dirty="0" err="1"/>
                  <a:t>Then</a:t>
                </a:r>
                <a:r>
                  <a:rPr lang="it-IT" dirty="0"/>
                  <a:t>, with </a:t>
                </a:r>
                <a:r>
                  <a:rPr lang="it-IT" dirty="0" err="1"/>
                  <a:t>OpenCV’s</a:t>
                </a:r>
                <a:r>
                  <a:rPr lang="it-IT" dirty="0"/>
                  <a:t> </a:t>
                </a:r>
                <a:r>
                  <a:rPr lang="it-IT" b="1" dirty="0" err="1"/>
                  <a:t>RecoverPose</a:t>
                </a:r>
                <a:r>
                  <a:rPr lang="it-IT" dirty="0"/>
                  <a:t>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found</a:t>
                </a:r>
                <a:r>
                  <a:rPr lang="it-IT" dirty="0"/>
                  <a:t> the relative pose of the </a:t>
                </a:r>
                <a:r>
                  <a:rPr lang="it-IT" dirty="0" err="1"/>
                  <a:t>two</a:t>
                </a:r>
                <a:r>
                  <a:rPr lang="it-IT" dirty="0"/>
                  <a:t> </a:t>
                </a:r>
                <a:r>
                  <a:rPr lang="it-IT" dirty="0" err="1"/>
                  <a:t>cameras</a:t>
                </a:r>
                <a:endParaRPr lang="it-IT" dirty="0"/>
              </a:p>
              <a:p>
                <a:r>
                  <a:rPr lang="en-US" dirty="0"/>
                  <a:t>Since the relative positions could only be determined up to an unknown scale, we set camera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’s pose at the origin with an identity rotation. All subsequent positions were then expressed relative to the baseline distance between these two cameras.</a:t>
                </a:r>
              </a:p>
              <a:p>
                <a:endParaRPr lang="en-US" dirty="0"/>
              </a:p>
              <a:p>
                <a:r>
                  <a:rPr lang="en-US" dirty="0"/>
                  <a:t>subsequently, we could compute the projection matrices of the two cameras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 perform the first step of triangulation for the initial set of 2D-2D correspondences, finding an initial set of 3D points</a:t>
                </a: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4159D7FF-EFC0-0D5D-049A-3635DDC74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962" y="1791843"/>
                <a:ext cx="11522075" cy="4146550"/>
              </a:xfrm>
              <a:blipFill>
                <a:blip r:embed="rId2"/>
                <a:stretch>
                  <a:fillRect l="-1111" t="-882" r="-1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C85753-8D7D-6E46-FB25-3130426D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7943-05C1-4701-97B7-3FD43303B34C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A85FDE-88E4-8D04-DD5D-A440796E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C395E9-7A2F-AC73-4C83-3FB3E028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19</a:t>
            </a:fld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829DD54F-6388-A2D7-FA2D-7DF59BA291E1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o 8">
            <a:extLst>
              <a:ext uri="{FF2B5EF4-FFF2-40B4-BE49-F238E27FC236}">
                <a16:creationId xmlns:a16="http://schemas.microsoft.com/office/drawing/2014/main" id="{7399E3CB-6805-A182-3051-C29A4E097F60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74909E00-77A9-0D4C-1B4A-444BC316FA1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A3DF3E05-348D-A762-EE91-DD56AA64046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994F6863-DE62-5782-DC2E-14F11621A879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6FE47576-3FAE-32D8-64C4-D4997294DE0A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4D3C5696-4D28-7F8A-E721-0FD93054E4AB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21BD597-A4CF-9E60-58B5-9FA4B2CD1731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BCAEB4E9-918A-8DA5-D0E1-AEC303488E0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DDEA5D0D-499C-C831-DF1F-BF8DD206D699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FDA09DDA-36CF-E458-52A5-95F6784EAAA1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577220E3-9533-59CF-C521-D20FE5602793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C5F68278-CCBE-FFD2-7AA3-D5CCFDF3940D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4C6FB7D-A399-7A9F-9520-81EA96F7BE1B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6D9A7228-CFCE-0AD3-D64C-9A0901454DE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6EC8385A-E381-414D-C3AF-47F10FBABC99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37869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9299BF-195D-4EAC-850B-E4391861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Contents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B07CC0-C8E8-44DA-BA1E-32C9CACF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01773-EB61-4478-9C1A-BA310268CB53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DC9F33-03DC-4D30-A406-50658BE1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Reconstructing drone trajectories and cameras </a:t>
            </a:r>
            <a:r>
              <a:rPr lang="en-US" dirty="0" err="1"/>
              <a:t>frommultiple</a:t>
            </a:r>
            <a:r>
              <a:rPr lang="en-US" dirty="0"/>
              <a:t>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9899E04-892C-4A3C-B5BA-2EB385A25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D2A64E8-7F36-446D-8927-CF259AA10F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488055C-646A-47A6-A79D-3A116886E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formulation</a:t>
            </a:r>
            <a:endParaRPr lang="it-IT" dirty="0"/>
          </a:p>
          <a:p>
            <a:pPr lvl="1"/>
            <a:r>
              <a:rPr lang="it-IT" dirty="0"/>
              <a:t>State of the art</a:t>
            </a:r>
          </a:p>
          <a:p>
            <a:pPr lvl="1"/>
            <a:r>
              <a:rPr lang="it-IT" dirty="0" err="1"/>
              <a:t>Implemented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  <a:p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  <a:p>
            <a:pPr lvl="1"/>
            <a:r>
              <a:rPr lang="it-IT" dirty="0"/>
              <a:t>Drone </a:t>
            </a:r>
            <a:r>
              <a:rPr lang="it-IT" dirty="0" err="1"/>
              <a:t>Detection</a:t>
            </a:r>
            <a:endParaRPr lang="it-IT" dirty="0"/>
          </a:p>
          <a:p>
            <a:pPr lvl="1"/>
            <a:r>
              <a:rPr lang="it-IT" dirty="0"/>
              <a:t>Offline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lvl="1"/>
            <a:r>
              <a:rPr lang="it-IT" dirty="0"/>
              <a:t>Online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reconstruction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Results</a:t>
            </a:r>
            <a:endParaRPr lang="it-IT" dirty="0"/>
          </a:p>
          <a:p>
            <a:pPr lvl="1"/>
            <a:r>
              <a:rPr lang="it-IT" dirty="0" err="1"/>
              <a:t>Limitations</a:t>
            </a:r>
            <a:r>
              <a:rPr lang="it-IT" dirty="0"/>
              <a:t> to the </a:t>
            </a:r>
            <a:r>
              <a:rPr lang="it-IT" dirty="0" err="1"/>
              <a:t>approach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411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6483-0D5D-0F49-8430-A3D13276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9283DF-2EE4-DC20-9F08-79301D160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Remaining</a:t>
            </a:r>
            <a:r>
              <a:rPr lang="it-IT" dirty="0"/>
              <a:t> </a:t>
            </a:r>
            <a:r>
              <a:rPr lang="it-IT" dirty="0" err="1"/>
              <a:t>cameras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4A330C-5C84-FC8C-E46F-EA1DF0686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5618D12-61F7-E424-150C-F1D9BD3C8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D5B973-1BF6-26D9-5BB7-E3DFA6DB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613349E-16A1-C4C4-B231-60CB528609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Using the </a:t>
            </a:r>
            <a:r>
              <a:rPr lang="it-IT" dirty="0" err="1"/>
              <a:t>same</a:t>
            </a:r>
            <a:r>
              <a:rPr lang="it-IT" dirty="0"/>
              <a:t> procedure for the 2D-2D </a:t>
            </a:r>
            <a:r>
              <a:rPr lang="it-IT" dirty="0" err="1"/>
              <a:t>correspondences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2D-3D </a:t>
            </a:r>
            <a:r>
              <a:rPr lang="it-IT" dirty="0" err="1"/>
              <a:t>correspondences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triangulated</a:t>
            </a:r>
            <a:r>
              <a:rPr lang="it-IT" dirty="0"/>
              <a:t> points and the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splines</a:t>
            </a:r>
            <a:r>
              <a:rPr lang="it-IT" dirty="0"/>
              <a:t> to the 3D points and </a:t>
            </a:r>
            <a:r>
              <a:rPr lang="it-IT" dirty="0" err="1"/>
              <a:t>evaluated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timestamp</a:t>
            </a:r>
            <a:r>
              <a:rPr lang="it-IT" dirty="0"/>
              <a:t> of the </a:t>
            </a:r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cameras</a:t>
            </a:r>
            <a:endParaRPr lang="it-IT" dirty="0"/>
          </a:p>
          <a:p>
            <a:endParaRPr lang="it-IT" dirty="0"/>
          </a:p>
          <a:p>
            <a:r>
              <a:rPr lang="it-IT" dirty="0"/>
              <a:t>By </a:t>
            </a:r>
            <a:r>
              <a:rPr lang="it-IT" dirty="0" err="1"/>
              <a:t>means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correspondences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 </a:t>
            </a:r>
            <a:r>
              <a:rPr lang="it-IT" dirty="0" err="1"/>
              <a:t>PnP</a:t>
            </a:r>
            <a:r>
              <a:rPr lang="it-IT" dirty="0"/>
              <a:t> + RANSAC for </a:t>
            </a:r>
            <a:r>
              <a:rPr lang="it-IT" dirty="0" err="1"/>
              <a:t>robustness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localize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cameras</a:t>
            </a:r>
            <a:endParaRPr lang="it-IT" dirty="0"/>
          </a:p>
          <a:p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126430F6-5F16-09BB-C1A2-7E980128E9A6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619DF004-174D-75F6-93B7-A5151B3E8EBE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9B71E33A-F3D8-BA5D-32C4-04C48A614E13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71779FD7-0700-07C7-4E6B-18ED0890E48D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647AE3A6-67CD-FC87-1C4E-46BA367F1687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3EA4EEB3-A85E-119C-C6A5-84B8BCE9C20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6EEB2367-FEE5-C776-161A-D1E4174D3AF6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A2E77E16-E0DC-2E8A-2DF4-3D03AA6E739E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45199216-C5B4-8CC0-BC4B-DC884144878B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B6364EA8-41F6-628B-46B4-2955AE13A5B2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59E1EFD-3565-A111-653A-C21ED87390F3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66C53963-D14E-C00C-E1A9-A9B7890EF50D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1D66E632-49D5-29A1-22F0-8B1B2B4FD195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ACE2528B-049C-8918-5F1C-AD93E0A09EBD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F111B398-3F0C-E253-13B7-A0D9608F072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201D7658-3F21-C2BF-91EC-4AA68EEAD17C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2" name="Immagine 11">
            <a:extLst>
              <a:ext uri="{FF2B5EF4-FFF2-40B4-BE49-F238E27FC236}">
                <a16:creationId xmlns:a16="http://schemas.microsoft.com/office/drawing/2014/main" id="{E2FEAD36-A21E-6EBB-32BE-865891DE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192" y="1745271"/>
            <a:ext cx="4552145" cy="27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46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F833-CC34-E530-C1B2-3DF6877C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E0ADE8-5405-FFDB-EA52-451F7714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3D </a:t>
            </a:r>
            <a:r>
              <a:rPr lang="it-IT" dirty="0" err="1"/>
              <a:t>splines</a:t>
            </a:r>
            <a:r>
              <a:rPr lang="it-IT" dirty="0"/>
              <a:t> extension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B868454-E987-4052-C5F2-AB97223C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8A3A-9FEC-4F89-8CB1-CAC942819797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5B43921-E6A9-B7AE-ED8A-04EBFDBBE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Reconstructing drone trajectories and cameras </a:t>
            </a:r>
            <a:r>
              <a:rPr lang="en-US" dirty="0" err="1"/>
              <a:t>frommultiple</a:t>
            </a:r>
            <a:r>
              <a:rPr lang="en-US" dirty="0"/>
              <a:t>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43AF28-8246-71C2-4897-46DED56AB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8851716-F1E5-B572-6EC1-508BF90550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1425243"/>
            <a:ext cx="11362232" cy="1430770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add</a:t>
            </a:r>
            <a:r>
              <a:rPr lang="it-IT" dirty="0"/>
              <a:t> more 3D points to the </a:t>
            </a:r>
            <a:r>
              <a:rPr lang="it-IT" dirty="0" err="1"/>
              <a:t>trajectory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more </a:t>
            </a:r>
            <a:r>
              <a:rPr lang="it-IT" dirty="0" err="1"/>
              <a:t>cameras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localized</a:t>
            </a:r>
            <a:r>
              <a:rPr lang="it-IT" dirty="0"/>
              <a:t>,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newly</a:t>
            </a:r>
            <a:r>
              <a:rPr lang="it-IT" dirty="0"/>
              <a:t>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 to </a:t>
            </a:r>
            <a:r>
              <a:rPr lang="it-IT" dirty="0" err="1"/>
              <a:t>triangulate</a:t>
            </a:r>
            <a:r>
              <a:rPr lang="it-IT" dirty="0"/>
              <a:t> points </a:t>
            </a:r>
            <a:r>
              <a:rPr lang="it-IT" dirty="0" err="1"/>
              <a:t>outside</a:t>
            </a:r>
            <a:r>
              <a:rPr lang="it-IT" dirty="0"/>
              <a:t> the </a:t>
            </a:r>
            <a:r>
              <a:rPr lang="it-IT" dirty="0" err="1"/>
              <a:t>temporal</a:t>
            </a:r>
            <a:r>
              <a:rPr lang="it-IT" dirty="0"/>
              <a:t> </a:t>
            </a:r>
            <a:r>
              <a:rPr lang="it-IT" dirty="0" err="1"/>
              <a:t>span</a:t>
            </a:r>
            <a:r>
              <a:rPr lang="it-IT" dirty="0"/>
              <a:t> of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3D points</a:t>
            </a:r>
          </a:p>
          <a:p>
            <a:r>
              <a:rPr lang="it-IT" dirty="0"/>
              <a:t>The new points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either</a:t>
            </a:r>
            <a:r>
              <a:rPr lang="it-IT" dirty="0"/>
              <a:t> </a:t>
            </a:r>
            <a:r>
              <a:rPr lang="it-IT" dirty="0" err="1"/>
              <a:t>extend</a:t>
            </a:r>
            <a:r>
              <a:rPr lang="it-IT" dirty="0"/>
              <a:t> the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</a:t>
            </a:r>
            <a:r>
              <a:rPr lang="it-IT" dirty="0" err="1"/>
              <a:t>splines</a:t>
            </a:r>
            <a:r>
              <a:rPr lang="it-IT" dirty="0"/>
              <a:t>, bridge </a:t>
            </a:r>
            <a:r>
              <a:rPr lang="it-IT" dirty="0" err="1"/>
              <a:t>two</a:t>
            </a:r>
            <a:r>
              <a:rPr lang="it-IT" dirty="0"/>
              <a:t> of </a:t>
            </a:r>
            <a:r>
              <a:rPr lang="it-IT" dirty="0" err="1"/>
              <a:t>them</a:t>
            </a:r>
            <a:r>
              <a:rPr lang="it-IT" dirty="0"/>
              <a:t>, or </a:t>
            </a:r>
            <a:r>
              <a:rPr lang="it-IT" dirty="0" err="1"/>
              <a:t>provide</a:t>
            </a:r>
            <a:r>
              <a:rPr lang="it-IT" dirty="0"/>
              <a:t> more </a:t>
            </a:r>
            <a:r>
              <a:rPr lang="it-IT" dirty="0" err="1"/>
              <a:t>splines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yet</a:t>
            </a:r>
            <a:r>
              <a:rPr lang="it-IT" dirty="0"/>
              <a:t> </a:t>
            </a:r>
            <a:r>
              <a:rPr lang="it-IT" dirty="0" err="1"/>
              <a:t>registered</a:t>
            </a:r>
            <a:endParaRPr lang="it-IT" dirty="0"/>
          </a:p>
          <a:p>
            <a:endParaRPr lang="it-IT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54A2C44-CCDD-501E-D9E0-FCFEA2E6E07D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37039BCF-D09C-ABF6-4FE2-D1FA6BC3B5BC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813B22D1-B5F3-B533-D0A6-BE3127DA69A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E983F39E-2C0B-BFE4-2DA5-6B70827E92F6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FC4C3DDD-FA53-F2DB-EC75-03AF6F792EB2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98C1E655-5DD2-ACEE-3564-94C5126B885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958DE544-9AE0-78CE-326E-FCB925ADA69B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141E8575-289D-C83A-6778-099BBCFF0AC3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F20B9944-169C-0318-3405-82BB3985A80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E79324E3-DC73-C5A1-AB34-2881B4E51000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111EA315-DBB0-452A-9F9B-08F0D9C0E44D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B1D34845-65CE-5029-6CC0-30DDD5817021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FA216E0B-E2A8-452F-320E-F50492320B96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3B159791-3851-F66E-32BA-7AC1B662177A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C66D8DA7-BF48-095E-C32B-F4FE8B1E2D7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976458D8-6DF8-0462-873D-F3189AC43A79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1" name="Immagine 30" descr="Immagine che contiene diagramma, schizzo, linea, testo&#10;&#10;Il contenuto generato dall'IA potrebbe non essere corretto.">
            <a:extLst>
              <a:ext uri="{FF2B5EF4-FFF2-40B4-BE49-F238E27FC236}">
                <a16:creationId xmlns:a16="http://schemas.microsoft.com/office/drawing/2014/main" id="{D772D936-3A55-8696-5FE4-29B2BE2F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17" y="2665530"/>
            <a:ext cx="2647389" cy="2647389"/>
          </a:xfrm>
          <a:prstGeom prst="rect">
            <a:avLst/>
          </a:prstGeom>
          <a:ln w="3175">
            <a:noFill/>
          </a:ln>
        </p:spPr>
      </p:pic>
      <p:pic>
        <p:nvPicPr>
          <p:cNvPr id="33" name="Immagine 32" descr="Immagine che contiene diagramma, schizzo, linea&#10;&#10;Il contenuto generato dall'IA potrebbe non essere corretto.">
            <a:extLst>
              <a:ext uri="{FF2B5EF4-FFF2-40B4-BE49-F238E27FC236}">
                <a16:creationId xmlns:a16="http://schemas.microsoft.com/office/drawing/2014/main" id="{3517187F-0D2A-058A-9971-B83F5F9C8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2" y="2665531"/>
            <a:ext cx="2647389" cy="2647389"/>
          </a:xfrm>
          <a:prstGeom prst="rect">
            <a:avLst/>
          </a:prstGeom>
          <a:ln w="3175">
            <a:noFill/>
          </a:ln>
        </p:spPr>
      </p:pic>
      <p:pic>
        <p:nvPicPr>
          <p:cNvPr id="35" name="Immagine 34" descr="Immagine che contiene diagramma, schizzo, disegno, linea&#10;&#10;Il contenuto generato dall'IA potrebbe non essere corretto.">
            <a:extLst>
              <a:ext uri="{FF2B5EF4-FFF2-40B4-BE49-F238E27FC236}">
                <a16:creationId xmlns:a16="http://schemas.microsoft.com/office/drawing/2014/main" id="{20995BF4-8620-01D8-CA89-13BAED433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747" y="2665530"/>
            <a:ext cx="2647389" cy="2647389"/>
          </a:xfrm>
          <a:prstGeom prst="rect">
            <a:avLst/>
          </a:prstGeom>
          <a:ln w="3175">
            <a:noFill/>
          </a:ln>
        </p:spPr>
      </p:pic>
      <p:pic>
        <p:nvPicPr>
          <p:cNvPr id="37" name="Immagine 36" descr="Immagine che contiene diagramma, schizzo, testo, linea&#10;&#10;Il contenuto generato dall'IA potrebbe non essere corretto.">
            <a:extLst>
              <a:ext uri="{FF2B5EF4-FFF2-40B4-BE49-F238E27FC236}">
                <a16:creationId xmlns:a16="http://schemas.microsoft.com/office/drawing/2014/main" id="{A273D85D-E84A-A1E4-1578-09A636459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32" y="2665529"/>
            <a:ext cx="2647389" cy="2647389"/>
          </a:xfrm>
          <a:prstGeom prst="rect">
            <a:avLst/>
          </a:prstGeom>
          <a:ln w="3175">
            <a:noFill/>
          </a:ln>
        </p:spPr>
      </p:pic>
      <p:sp>
        <p:nvSpPr>
          <p:cNvPr id="38" name="Segnaposto testo 13">
            <a:extLst>
              <a:ext uri="{FF2B5EF4-FFF2-40B4-BE49-F238E27FC236}">
                <a16:creationId xmlns:a16="http://schemas.microsoft.com/office/drawing/2014/main" id="{AF43A078-3B89-B4B7-88A1-C7F06FEE0C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54" y="5243630"/>
            <a:ext cx="6267006" cy="282575"/>
          </a:xfrm>
        </p:spPr>
        <p:txBody>
          <a:bodyPr>
            <a:normAutofit/>
          </a:bodyPr>
          <a:lstStyle/>
          <a:p>
            <a:r>
              <a:rPr lang="it-IT" dirty="0"/>
              <a:t>Dataset 4: </a:t>
            </a:r>
            <a:r>
              <a:rPr lang="it-IT" dirty="0" err="1"/>
              <a:t>example</a:t>
            </a:r>
            <a:r>
              <a:rPr lang="it-IT" dirty="0"/>
              <a:t> of the </a:t>
            </a:r>
            <a:r>
              <a:rPr lang="it-IT" dirty="0" err="1"/>
              <a:t>splines</a:t>
            </a:r>
            <a:r>
              <a:rPr lang="it-IT" dirty="0"/>
              <a:t> extension</a:t>
            </a:r>
          </a:p>
        </p:txBody>
      </p:sp>
    </p:spTree>
    <p:extLst>
      <p:ext uri="{BB962C8B-B14F-4D97-AF65-F5344CB8AC3E}">
        <p14:creationId xmlns:p14="http://schemas.microsoft.com/office/powerpoint/2010/main" val="183070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33C2B0-65B6-A4B6-9FC0-67C74BE4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Bundle </a:t>
            </a:r>
            <a:r>
              <a:rPr lang="it-IT" dirty="0" err="1"/>
              <a:t>adjustment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F0F5B9E-DDEC-4C41-9330-4345F496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BD0195-12AF-DD71-6F68-45FC8E506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CC75191-EC94-43FB-BC9B-4F4F6030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82F623FB-8E27-252F-E3EF-88581194080C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it-IT" dirty="0"/>
                  <a:t>Every time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more 3D points,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refined</a:t>
                </a:r>
                <a:r>
                  <a:rPr lang="it-IT" dirty="0"/>
                  <a:t> the pose of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localized</a:t>
                </a:r>
                <a:r>
                  <a:rPr lang="it-IT" dirty="0"/>
                  <a:t> camera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dirty="0"/>
                  <a:t> by </a:t>
                </a:r>
                <a:r>
                  <a:rPr lang="it-IT" dirty="0" err="1"/>
                  <a:t>minimizing</a:t>
                </a:r>
                <a:r>
                  <a:rPr lang="it-IT" dirty="0"/>
                  <a:t> the </a:t>
                </a:r>
                <a:r>
                  <a:rPr lang="it-IT" dirty="0" err="1"/>
                  <a:t>reprojection</a:t>
                </a:r>
                <a:r>
                  <a:rPr lang="it-IT" dirty="0"/>
                  <a:t> </a:t>
                </a:r>
                <a:r>
                  <a:rPr lang="it-IT" dirty="0" err="1"/>
                  <a:t>error</a:t>
                </a:r>
                <a:r>
                  <a:rPr lang="it-IT" dirty="0"/>
                  <a:t>, to account for the </a:t>
                </a:r>
                <a:r>
                  <a:rPr lang="it-IT" dirty="0" err="1"/>
                  <a:t>accumulation</a:t>
                </a:r>
                <a:r>
                  <a:rPr lang="it-IT" dirty="0"/>
                  <a:t> of </a:t>
                </a:r>
                <a:r>
                  <a:rPr lang="it-IT" dirty="0" err="1"/>
                  <a:t>error</a:t>
                </a:r>
                <a:endParaRPr lang="it-IT" dirty="0"/>
              </a:p>
              <a:p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Loc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sz="1400" dirty="0" err="1"/>
                  <a:t>Where</a:t>
                </a:r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i="0" dirty="0" smtClean="0">
                        <a:latin typeface="Cambria Math" panose="02040503050406030204" pitchFamily="18" charset="0"/>
                      </a:rPr>
                      <m:t>Loc</m:t>
                    </m:r>
                  </m:oMath>
                </a14:m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the set of </a:t>
                </a:r>
                <a:r>
                  <a:rPr lang="it-IT" sz="1400" dirty="0" err="1"/>
                  <a:t>localized</a:t>
                </a:r>
                <a:r>
                  <a:rPr lang="it-IT" sz="1400" dirty="0"/>
                  <a:t> camera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the </a:t>
                </a:r>
                <a:r>
                  <a:rPr lang="it-IT" sz="1400" dirty="0" err="1"/>
                  <a:t>detection</a:t>
                </a:r>
                <a:r>
                  <a:rPr lang="it-IT" sz="1400" dirty="0"/>
                  <a:t> of camera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it-IT" sz="1400" dirty="0"/>
                  <a:t> </a:t>
                </a:r>
                <a:r>
                  <a:rPr lang="it-IT" sz="1400" dirty="0" err="1"/>
                  <a:t>at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timestamp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the set of </a:t>
                </a:r>
                <a:r>
                  <a:rPr lang="it-IT" sz="1400" dirty="0" err="1"/>
                  <a:t>timestamps</a:t>
                </a:r>
                <a:r>
                  <a:rPr lang="it-IT" sz="1400" dirty="0"/>
                  <a:t> with </a:t>
                </a:r>
                <a:r>
                  <a:rPr lang="it-IT" sz="1400" dirty="0" err="1"/>
                  <a:t>detection</a:t>
                </a:r>
                <a:r>
                  <a:rPr lang="it-IT" sz="1400" dirty="0"/>
                  <a:t> for camera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sz="1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it-IT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it-IT" sz="1400" dirty="0"/>
                  <a:t> </a:t>
                </a:r>
                <a:r>
                  <a:rPr lang="it-IT" sz="1400" dirty="0" err="1"/>
                  <a:t>is</a:t>
                </a:r>
                <a:r>
                  <a:rPr lang="it-IT" sz="1400" dirty="0"/>
                  <a:t> the 3D </a:t>
                </a:r>
                <a:r>
                  <a:rPr lang="it-IT" sz="1400" dirty="0" err="1"/>
                  <a:t>spline</a:t>
                </a:r>
                <a:r>
                  <a:rPr lang="it-IT" sz="1400" dirty="0"/>
                  <a:t> </a:t>
                </a:r>
                <a:r>
                  <a:rPr lang="it-IT" sz="1400" dirty="0" err="1"/>
                  <a:t>evaluated</a:t>
                </a:r>
                <a:r>
                  <a:rPr lang="it-IT" sz="1400" dirty="0"/>
                  <a:t> </a:t>
                </a:r>
                <a:r>
                  <a:rPr lang="it-IT" sz="1400" dirty="0" err="1"/>
                  <a:t>at</a:t>
                </a:r>
                <a:r>
                  <a:rPr lang="it-IT" sz="1400" dirty="0"/>
                  <a:t> </a:t>
                </a:r>
                <a:r>
                  <a:rPr lang="it-IT" sz="1400" dirty="0" err="1"/>
                  <a:t>timestamp</a:t>
                </a:r>
                <a:r>
                  <a:rPr lang="it-IT" sz="1400" dirty="0"/>
                  <a:t> </a:t>
                </a:r>
                <a14:m>
                  <m:oMath xmlns:m="http://schemas.openxmlformats.org/officeDocument/2006/math">
                    <m:r>
                      <a:rPr lang="it-IT" sz="1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sz="1400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6" name="Segnaposto testo 5">
                <a:extLst>
                  <a:ext uri="{FF2B5EF4-FFF2-40B4-BE49-F238E27FC236}">
                    <a16:creationId xmlns:a16="http://schemas.microsoft.com/office/drawing/2014/main" id="{82F623FB-8E27-252F-E3EF-885811940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2092" t="-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595998A-B0C6-C8AF-F635-EC93890412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2769970"/>
            <a:ext cx="4525963" cy="282575"/>
          </a:xfrm>
        </p:spPr>
        <p:txBody>
          <a:bodyPr/>
          <a:lstStyle/>
          <a:p>
            <a:r>
              <a:rPr lang="it-IT" dirty="0"/>
              <a:t>Dataset 4, camera 0 </a:t>
            </a:r>
            <a:r>
              <a:rPr lang="it-IT" dirty="0" err="1"/>
              <a:t>before</a:t>
            </a:r>
            <a:r>
              <a:rPr lang="it-IT" dirty="0"/>
              <a:t> bundle </a:t>
            </a:r>
            <a:r>
              <a:rPr lang="it-IT" dirty="0" err="1"/>
              <a:t>adjustment</a:t>
            </a:r>
            <a:endParaRPr lang="it-IT" dirty="0"/>
          </a:p>
        </p:txBody>
      </p:sp>
      <p:pic>
        <p:nvPicPr>
          <p:cNvPr id="14" name="Segnaposto contenuto 13" descr="Immagine che contiene schizzo, Arte bambini, disegno, diagramma&#10;&#10;Il contenuto generato dall'IA potrebbe non essere corretto.">
            <a:extLst>
              <a:ext uri="{FF2B5EF4-FFF2-40B4-BE49-F238E27FC236}">
                <a16:creationId xmlns:a16="http://schemas.microsoft.com/office/drawing/2014/main" id="{580F25E3-8128-B6C9-81DA-7CD7160492C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80" y="3225882"/>
            <a:ext cx="4445952" cy="2339975"/>
          </a:xfrm>
        </p:spPr>
      </p:pic>
      <p:pic>
        <p:nvPicPr>
          <p:cNvPr id="12" name="Segnaposto contenuto 11" descr="Immagine che contiene schizzo, Arte bambini, diagramma, disegno&#10;&#10;Il contenuto generato dall'IA potrebbe non essere corretto.">
            <a:extLst>
              <a:ext uri="{FF2B5EF4-FFF2-40B4-BE49-F238E27FC236}">
                <a16:creationId xmlns:a16="http://schemas.microsoft.com/office/drawing/2014/main" id="{945FDB4E-EC5F-BFB1-3F95-BD89ED67674C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080" y="430378"/>
            <a:ext cx="4445952" cy="2339975"/>
          </a:xfrm>
        </p:spPr>
      </p:pic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586AB31-FAD7-6F64-A79A-7CF6804DA9C8}"/>
              </a:ext>
            </a:extLst>
          </p:cNvPr>
          <p:cNvSpPr txBox="1">
            <a:spLocks/>
          </p:cNvSpPr>
          <p:nvPr/>
        </p:nvSpPr>
        <p:spPr>
          <a:xfrm>
            <a:off x="7331073" y="5424569"/>
            <a:ext cx="4525963" cy="2825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Dataset 4, camera 0 before bundle adjustment</a:t>
            </a:r>
            <a:endParaRPr lang="it-IT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F6C4F22-FFA9-69BE-704B-88775530883A}"/>
              </a:ext>
            </a:extLst>
          </p:cNvPr>
          <p:cNvCxnSpPr>
            <a:cxnSpLocks/>
          </p:cNvCxnSpPr>
          <p:nvPr/>
        </p:nvCxnSpPr>
        <p:spPr>
          <a:xfrm>
            <a:off x="0" y="60414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C8F314DF-4DD1-75EB-FFAF-9F23211A3D10}"/>
              </a:ext>
            </a:extLst>
          </p:cNvPr>
          <p:cNvGrpSpPr/>
          <p:nvPr/>
        </p:nvGrpSpPr>
        <p:grpSpPr>
          <a:xfrm>
            <a:off x="715536" y="5969462"/>
            <a:ext cx="1534970" cy="782320"/>
            <a:chOff x="801811" y="4116904"/>
            <a:chExt cx="1534970" cy="782320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79D6D5AC-B4DE-6483-B50B-2EE59B67D66F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F582555B-19F6-4D4B-F87E-8EB4434C6C9D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FC8A955-888A-E983-0A7A-67862DFD8618}"/>
              </a:ext>
            </a:extLst>
          </p:cNvPr>
          <p:cNvGrpSpPr/>
          <p:nvPr/>
        </p:nvGrpSpPr>
        <p:grpSpPr>
          <a:xfrm>
            <a:off x="2907472" y="5969462"/>
            <a:ext cx="1534970" cy="782320"/>
            <a:chOff x="801811" y="4116904"/>
            <a:chExt cx="1534970" cy="782320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ABF37F01-6FC6-BC64-014C-953FB4B8730C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E06C7948-1CA0-2E15-5F1B-2A96B3919628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5AF71BBD-6A8C-CC42-110F-4FE39671BF69}"/>
              </a:ext>
            </a:extLst>
          </p:cNvPr>
          <p:cNvGrpSpPr/>
          <p:nvPr/>
        </p:nvGrpSpPr>
        <p:grpSpPr>
          <a:xfrm>
            <a:off x="5099408" y="5969462"/>
            <a:ext cx="1534970" cy="782320"/>
            <a:chOff x="801811" y="4116904"/>
            <a:chExt cx="1534970" cy="782320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63C9A695-0D71-8537-894F-C45D3E7241C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0E8A8D88-95B5-09F7-1CE6-3929B41D6318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DC3D4EB2-704D-8EB1-9492-E2B3302EA204}"/>
              </a:ext>
            </a:extLst>
          </p:cNvPr>
          <p:cNvGrpSpPr/>
          <p:nvPr/>
        </p:nvGrpSpPr>
        <p:grpSpPr>
          <a:xfrm>
            <a:off x="7291344" y="5969462"/>
            <a:ext cx="1534970" cy="782320"/>
            <a:chOff x="801811" y="4116904"/>
            <a:chExt cx="1534970" cy="782320"/>
          </a:xfrm>
        </p:grpSpPr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366ACE42-AA47-492A-79A1-20EC3BD95D4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6371CE59-95DD-BF52-3ED8-C75FA3F8F287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6658797-323E-45C1-8BF4-B5CACD126224}"/>
              </a:ext>
            </a:extLst>
          </p:cNvPr>
          <p:cNvGrpSpPr/>
          <p:nvPr/>
        </p:nvGrpSpPr>
        <p:grpSpPr>
          <a:xfrm>
            <a:off x="9483281" y="5969462"/>
            <a:ext cx="1534970" cy="782320"/>
            <a:chOff x="801811" y="4116904"/>
            <a:chExt cx="1534970" cy="782320"/>
          </a:xfrm>
        </p:grpSpPr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54AD37ED-5101-E559-BD0C-52053A267F0B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9A49CFE1-3A4E-884D-3696-2CDC0674699E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67086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69DD6-639F-057E-7A33-FB25D4A35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AGGIUNGERE QUESTIONE NUMERO DI INLIERS DECRESCENTE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6BC772E-15E0-CB2D-B461-9D978954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75020-4090-4360-BC53-B308A50BBB93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CD4D7D-3511-90DD-E5FF-B230841B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6C8329C-CFFB-0FAB-4766-4E19FD79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9FECE27-7E70-C3A7-378E-DAF89E32C3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C183E61-7B23-04C6-6070-82B146AB84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C4BB4FAF-24B9-3B93-05E4-379581725C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EC630CF6-1DE2-C4BE-7A68-B00094138584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745ECF15-9F28-91B8-1869-93A9372632E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628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F333D-1F87-4586-9453-81AB1753567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C73816A-2D87-4B5A-8A6C-C465B30020E1}"/>
              </a:ext>
            </a:extLst>
          </p:cNvPr>
          <p:cNvSpPr/>
          <p:nvPr/>
        </p:nvSpPr>
        <p:spPr>
          <a:xfrm>
            <a:off x="6283896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237931E-65F2-47DB-BEA4-18AD2585FFAA}"/>
              </a:ext>
            </a:extLst>
          </p:cNvPr>
          <p:cNvSpPr/>
          <p:nvPr/>
        </p:nvSpPr>
        <p:spPr>
          <a:xfrm>
            <a:off x="6283896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4049DF-F702-43DF-86AF-9CEB7093D332}"/>
              </a:ext>
            </a:extLst>
          </p:cNvPr>
          <p:cNvSpPr/>
          <p:nvPr/>
        </p:nvSpPr>
        <p:spPr>
          <a:xfrm>
            <a:off x="6283896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35F1D8B-C7FA-4E6E-B680-E110A1AEBD07}"/>
              </a:ext>
            </a:extLst>
          </p:cNvPr>
          <p:cNvSpPr/>
          <p:nvPr/>
        </p:nvSpPr>
        <p:spPr>
          <a:xfrm>
            <a:off x="8848420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A84B3CC-6265-428B-A1A8-BD96D079279A}"/>
              </a:ext>
            </a:extLst>
          </p:cNvPr>
          <p:cNvSpPr/>
          <p:nvPr/>
        </p:nvSpPr>
        <p:spPr>
          <a:xfrm>
            <a:off x="8848420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D789CE7-C492-4284-81B6-B06BBF70868F}"/>
              </a:ext>
            </a:extLst>
          </p:cNvPr>
          <p:cNvSpPr/>
          <p:nvPr/>
        </p:nvSpPr>
        <p:spPr>
          <a:xfrm>
            <a:off x="8848420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54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A2EB86E7-66AE-481A-AFF1-694F50765869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6275" y="39688"/>
            <a:ext cx="4114800" cy="365125"/>
          </a:xfrm>
        </p:spPr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3AFCC30-F706-4D1B-B7ED-E8A1D8F17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/>
              <a:t>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pPr>
              <a:spcAft>
                <a:spcPts val="1200"/>
              </a:spcAft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76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0E29A-B702-4952-A0AD-01765B5C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F5AC4C-F88A-45CD-ACDD-D1D4D13D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43A0D-7A50-4A62-9283-0AFC6088E46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3B6436-EA9F-4661-9058-FE16EBA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AFC306-B4FC-47E7-AB4A-C1127F22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BC62207-EC0E-412F-84F2-B4A20CA5D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80C64E95-9C30-41D7-A2D3-FD5711B2F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1243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4EB57-DD54-4C50-BC2C-87B97D3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BA6795-82C7-4A04-9652-3FC40ED7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9EBA4-A00B-4466-97CC-D3FE327770BC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9A3D1D-5786-48CC-A896-4D65D313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1FD3CA-743A-492D-9E6A-C3421A86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C7750BC-280D-4007-B570-4914E9262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40EC385-FA9E-4CEC-A65D-5C2745435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5072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946613"/>
              </p:ext>
            </p:extLst>
          </p:nvPr>
        </p:nvGraphicFramePr>
        <p:xfrm>
          <a:off x="334963" y="2060575"/>
          <a:ext cx="11522075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 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E1007-D80F-4C67-9414-311560CDE9BA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28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DD8DB8-7A60-4AD5-9278-CF4889D2C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717373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+ text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3F70-95BD-41B9-8D6A-BDED14C13896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29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BB54F-418E-49F1-9AA7-95A802981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92869508"/>
              </p:ext>
            </p:extLst>
          </p:nvPr>
        </p:nvGraphicFramePr>
        <p:xfrm>
          <a:off x="3216275" y="2060575"/>
          <a:ext cx="8640760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1728152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4DFB5A2-8B5F-4F44-8560-0D22A2E45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205738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34749-4E22-4C51-8D56-875FBC98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formulation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DD2CF-323C-49B1-88A5-7BDEAC8C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23747D7D-CA9A-4B29-863F-E3376605EF5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547ABF-B329-4B87-9943-0DEECD1E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6B510-81A8-4692-9B4B-F6E01CF5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E592BED-7591-48F7-81D0-20D55911E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70366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A024F-397F-4B34-9B5A-9C471DB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</a:t>
            </a:r>
          </a:p>
        </p:txBody>
      </p:sp>
      <p:graphicFrame>
        <p:nvGraphicFramePr>
          <p:cNvPr id="13" name="Segnaposto contenuto 12">
            <a:extLst>
              <a:ext uri="{FF2B5EF4-FFF2-40B4-BE49-F238E27FC236}">
                <a16:creationId xmlns:a16="http://schemas.microsoft.com/office/drawing/2014/main" id="{CAB9A71E-B46B-48C0-BFE1-8D0FAD449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034194"/>
              </p:ext>
            </p:extLst>
          </p:nvPr>
        </p:nvGraphicFramePr>
        <p:xfrm>
          <a:off x="334963" y="2060575"/>
          <a:ext cx="11522075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A864CA-13EC-4D55-B63D-CAA39D6C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94FB-4882-44DE-B49C-855BF058E5F6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CD554D-9FC0-4D68-AC72-AE3C951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BC3752-7881-4FE5-8377-3A55DE1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737F259-CDAD-44F7-9554-75C8BC48D2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664636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02F3C092-A060-47AD-A7DF-806B1EBF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 + text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185EEC-99F5-402A-BFC9-893B9D7A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46B4-11ED-4B0B-9FA1-5A2EAD929D9B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265B58-26ED-481F-9327-E79758C6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C3048B-A475-42D8-93B7-8D151185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4592A3-0A09-48A6-B78F-1F965F494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3E6A9252-E6F2-4D7E-AA89-329F0009C26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64321701"/>
              </p:ext>
            </p:extLst>
          </p:nvPr>
        </p:nvGraphicFramePr>
        <p:xfrm>
          <a:off x="3216275" y="2060575"/>
          <a:ext cx="8640763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AD196C9-A785-49F0-8755-081A9A136E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BFE5D7-EA21-4FDE-92D8-45755A6B2580}"/>
              </a:ext>
            </a:extLst>
          </p:cNvPr>
          <p:cNvSpPr txBox="1"/>
          <p:nvPr/>
        </p:nvSpPr>
        <p:spPr>
          <a:xfrm>
            <a:off x="9487511" y="3367209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6C4BBA-722E-4E05-8365-245E69A29DB1}"/>
              </a:ext>
            </a:extLst>
          </p:cNvPr>
          <p:cNvSpPr txBox="1"/>
          <p:nvPr/>
        </p:nvSpPr>
        <p:spPr>
          <a:xfrm>
            <a:off x="3559175" y="2778126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00</a:t>
            </a:r>
          </a:p>
          <a:p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F6638FC-DA09-4ACC-87BC-FEF6784B5087}"/>
              </a:ext>
            </a:extLst>
          </p:cNvPr>
          <p:cNvCxnSpPr>
            <a:cxnSpLocks/>
          </p:cNvCxnSpPr>
          <p:nvPr/>
        </p:nvCxnSpPr>
        <p:spPr>
          <a:xfrm>
            <a:off x="9038492" y="3301668"/>
            <a:ext cx="2074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0D0EF9C-548E-442F-A04C-420FCD02F2DD}"/>
              </a:ext>
            </a:extLst>
          </p:cNvPr>
          <p:cNvCxnSpPr>
            <a:cxnSpLocks/>
          </p:cNvCxnSpPr>
          <p:nvPr/>
        </p:nvCxnSpPr>
        <p:spPr>
          <a:xfrm>
            <a:off x="3622430" y="2699238"/>
            <a:ext cx="2488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DEDE847-D84B-4B65-9C49-4F215BCB00A4}"/>
              </a:ext>
            </a:extLst>
          </p:cNvPr>
          <p:cNvSpPr txBox="1"/>
          <p:nvPr/>
        </p:nvSpPr>
        <p:spPr>
          <a:xfrm>
            <a:off x="9487511" y="5314548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406D484-9CBE-42D3-900F-7357C58A8607}"/>
              </a:ext>
            </a:extLst>
          </p:cNvPr>
          <p:cNvCxnSpPr>
            <a:cxnSpLocks/>
          </p:cNvCxnSpPr>
          <p:nvPr/>
        </p:nvCxnSpPr>
        <p:spPr>
          <a:xfrm>
            <a:off x="8792308" y="5249007"/>
            <a:ext cx="2321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141178-EB56-4021-B0F2-A745B77ECB07}"/>
              </a:ext>
            </a:extLst>
          </p:cNvPr>
          <p:cNvSpPr txBox="1"/>
          <p:nvPr/>
        </p:nvSpPr>
        <p:spPr>
          <a:xfrm>
            <a:off x="9487511" y="2377917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8F38F139-E6F1-43AD-96EF-A6D114B742AD}"/>
              </a:ext>
            </a:extLst>
          </p:cNvPr>
          <p:cNvCxnSpPr>
            <a:cxnSpLocks/>
          </p:cNvCxnSpPr>
          <p:nvPr/>
        </p:nvCxnSpPr>
        <p:spPr>
          <a:xfrm>
            <a:off x="7798777" y="2312376"/>
            <a:ext cx="3314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21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01.1</a:t>
            </a:r>
          </a:p>
        </p:txBody>
      </p:sp>
    </p:spTree>
    <p:extLst>
      <p:ext uri="{BB962C8B-B14F-4D97-AF65-F5344CB8AC3E}">
        <p14:creationId xmlns:p14="http://schemas.microsoft.com/office/powerpoint/2010/main" val="119705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55737F0-46F4-4FB7-A5C9-CE6C5446A8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86089-A1FD-477C-B561-47C2BE45BF94}" type="datetime1">
              <a:rPr lang="it-IT" smtClean="0"/>
              <a:t>20/06/2025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33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568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BF6E9DD0-8C78-4345-A975-FE8976E218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6DDFF-4781-4283-9C70-A545A7753C30}" type="datetime1">
              <a:rPr lang="it-IT" smtClean="0"/>
              <a:t>20/06/2025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34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202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8C2D2E6-A604-4CB9-87C8-5DDF6496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9D6508-55A2-45DA-A845-1A27A82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EB743-08D0-41D1-BBBE-89AA68BA9C18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7BBB02-5B04-4173-9F01-B0A1B9F6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5CD90-B289-4BA3-B0EE-2AC5903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35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357F21E-A009-4047-9DDB-3188867C3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57B158D-4A25-4891-B578-E93095036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556B372-6485-4E62-907C-3847267614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22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8630E-A101-4BC1-8625-5153DDD9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0C1715-CF46-430E-9169-589987BC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3332-FAC7-4DC3-921E-B0BB400EF0A3}" type="datetime1">
              <a:rPr lang="it-IT" smtClean="0"/>
              <a:t>20/06/2025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D35F4A-E4D0-411A-8955-9DB9B8BD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6D8665-998B-4EC7-B684-B90CC737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36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C2F7733-8440-4BB9-95FD-BAF079150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3246FE3-434F-4422-8BC6-64320FD5B8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317DBB3-4426-4F62-9ED4-0BD1D27F7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16B37D01-B013-4F8E-8700-0221731D8EC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C2D65625-A1B3-4910-84F4-4D71ED7E022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1346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252F77-3045-45B1-A040-95AA75E8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3F6FD54-E3DD-414E-996C-F395F7C4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70173-5ED1-420D-98E9-AD2663A8A46F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C37F39-D3C4-417E-8289-00689A844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9EA6B7-78CB-488A-BE13-0EE1B101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01B371A-50C7-4336-B574-5656CA819C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DA1D2CFB-F083-4C65-88CD-B238907AD1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C77C23D-6260-4919-B0DD-A22A2C1EB6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8024BDDE-0806-4CB6-8AA9-576068767F62}"/>
              </a:ext>
            </a:extLst>
          </p:cNvPr>
          <p:cNvSpPr>
            <a:spLocks noGrp="1"/>
          </p:cNvSpPr>
          <p:nvPr>
            <p:ph idx="17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E2A6CD4-B4C5-4CEF-8138-D683DCED0F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505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72E57745-0686-4E63-AA75-717E76F74C25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38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01.2</a:t>
            </a:r>
          </a:p>
        </p:txBody>
      </p:sp>
    </p:spTree>
    <p:extLst>
      <p:ext uri="{BB962C8B-B14F-4D97-AF65-F5344CB8AC3E}">
        <p14:creationId xmlns:p14="http://schemas.microsoft.com/office/powerpoint/2010/main" val="2932283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2D62E-27DB-484D-B55E-B95EF8B3661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224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ABEE-0CF0-475A-AEC0-3A09AF8DCFBD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673951" cy="4429125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main</a:t>
            </a:r>
            <a:r>
              <a:rPr lang="it-IT" dirty="0"/>
              <a:t> goal of the project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develop</a:t>
            </a:r>
            <a:r>
              <a:rPr lang="it-IT" dirty="0"/>
              <a:t> a pipeline </a:t>
            </a:r>
            <a:r>
              <a:rPr lang="it-IT" dirty="0" err="1"/>
              <a:t>that</a:t>
            </a:r>
            <a:r>
              <a:rPr lang="it-IT" dirty="0"/>
              <a:t> tracks in the 3D </a:t>
            </a:r>
            <a:r>
              <a:rPr lang="it-IT" dirty="0" err="1"/>
              <a:t>space</a:t>
            </a:r>
            <a:r>
              <a:rPr lang="it-IT" dirty="0"/>
              <a:t> the </a:t>
            </a:r>
            <a:r>
              <a:rPr lang="it-IT" dirty="0" err="1"/>
              <a:t>motion</a:t>
            </a:r>
            <a:r>
              <a:rPr lang="it-IT" dirty="0"/>
              <a:t> of an </a:t>
            </a:r>
            <a:r>
              <a:rPr lang="it-IT" dirty="0" err="1"/>
              <a:t>Unmanned</a:t>
            </a:r>
            <a:r>
              <a:rPr lang="it-IT" dirty="0"/>
              <a:t> </a:t>
            </a:r>
            <a:r>
              <a:rPr lang="it-IT" dirty="0" err="1"/>
              <a:t>Aerial</a:t>
            </a:r>
            <a:r>
              <a:rPr lang="it-IT" dirty="0"/>
              <a:t> </a:t>
            </a:r>
            <a:r>
              <a:rPr lang="it-IT" dirty="0" err="1"/>
              <a:t>Vehicle</a:t>
            </a:r>
            <a:r>
              <a:rPr lang="it-IT" dirty="0"/>
              <a:t>. The pipeline </a:t>
            </a:r>
            <a:r>
              <a:rPr lang="it-IT" dirty="0" err="1"/>
              <a:t>should</a:t>
            </a:r>
            <a:r>
              <a:rPr lang="it-IT" dirty="0"/>
              <a:t>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Cheap (no </a:t>
            </a:r>
            <a:r>
              <a:rPr lang="it-IT" dirty="0" err="1"/>
              <a:t>constraints</a:t>
            </a:r>
            <a:r>
              <a:rPr lang="it-IT" dirty="0"/>
              <a:t> on the </a:t>
            </a:r>
            <a:r>
              <a:rPr lang="it-IT" dirty="0" err="1"/>
              <a:t>sensors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the </a:t>
            </a:r>
            <a:r>
              <a:rPr lang="it-IT" dirty="0" err="1"/>
              <a:t>movement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Flexible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Easy to </a:t>
            </a:r>
            <a:r>
              <a:rPr lang="it-IT" dirty="0" err="1"/>
              <a:t>deploy</a:t>
            </a:r>
            <a:endParaRPr lang="it-IT" dirty="0"/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accessibility</a:t>
            </a:r>
            <a:r>
              <a:rPr lang="it-IT" dirty="0"/>
              <a:t>, the </a:t>
            </a:r>
            <a:r>
              <a:rPr lang="it-IT" dirty="0" err="1"/>
              <a:t>reconstructions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videos</a:t>
            </a:r>
            <a:r>
              <a:rPr lang="it-IT" dirty="0"/>
              <a:t> </a:t>
            </a:r>
            <a:r>
              <a:rPr lang="it-IT" dirty="0" err="1"/>
              <a:t>taken</a:t>
            </a:r>
            <a:r>
              <a:rPr lang="it-IT" dirty="0"/>
              <a:t> from a network of </a:t>
            </a:r>
            <a:r>
              <a:rPr lang="it-IT" dirty="0" err="1"/>
              <a:t>unsynchronized</a:t>
            </a:r>
            <a:r>
              <a:rPr lang="it-IT" dirty="0"/>
              <a:t>, </a:t>
            </a:r>
            <a:r>
              <a:rPr lang="it-IT" dirty="0" err="1"/>
              <a:t>uncalibrated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.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9D97B91-C7C8-3474-5A7E-A8D7B9B8E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76" y="955963"/>
            <a:ext cx="4990907" cy="51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48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D4405-34D0-4593-B260-9B9E7D214D28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75100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0BE0-6267-4F4F-9073-E76104645D2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9C39954-EA2A-4254-BE29-0810965A0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06EC75C-1EEB-49C6-A710-0ABABA36B2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933608BD-234C-46E6-9E2E-BB49C4702D45}"/>
              </a:ext>
            </a:extLst>
          </p:cNvPr>
          <p:cNvSpPr txBox="1">
            <a:spLocks/>
          </p:cNvSpPr>
          <p:nvPr/>
        </p:nvSpPr>
        <p:spPr>
          <a:xfrm>
            <a:off x="568643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00%</a:t>
            </a:r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07C2EAF6-63C6-49CB-99EE-2E66E225E415}"/>
              </a:ext>
            </a:extLst>
          </p:cNvPr>
          <p:cNvSpPr txBox="1">
            <a:spLocks/>
          </p:cNvSpPr>
          <p:nvPr/>
        </p:nvSpPr>
        <p:spPr>
          <a:xfrm>
            <a:off x="3414584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123,4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BB40F14E-36E6-4749-9130-A155F8BE3D0E}"/>
              </a:ext>
            </a:extLst>
          </p:cNvPr>
          <p:cNvSpPr txBox="1">
            <a:spLocks/>
          </p:cNvSpPr>
          <p:nvPr/>
        </p:nvSpPr>
        <p:spPr>
          <a:xfrm>
            <a:off x="6250252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567</a:t>
            </a:r>
            <a:r>
              <a:rPr lang="it-IT" sz="4000" dirty="0">
                <a:solidFill>
                  <a:schemeClr val="accent1"/>
                </a:solidFill>
              </a:rPr>
              <a:t>mln</a:t>
            </a:r>
          </a:p>
        </p:txBody>
      </p:sp>
      <p:sp>
        <p:nvSpPr>
          <p:cNvPr id="17" name="Segnaposto testo 12">
            <a:extLst>
              <a:ext uri="{FF2B5EF4-FFF2-40B4-BE49-F238E27FC236}">
                <a16:creationId xmlns:a16="http://schemas.microsoft.com/office/drawing/2014/main" id="{6FD20D75-209B-4176-9146-D7D0280D7AB5}"/>
              </a:ext>
            </a:extLst>
          </p:cNvPr>
          <p:cNvSpPr txBox="1">
            <a:spLocks/>
          </p:cNvSpPr>
          <p:nvPr/>
        </p:nvSpPr>
        <p:spPr>
          <a:xfrm>
            <a:off x="9157839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8.910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31A4AC16-B715-4DBC-9E40-94602B0EEFB6}"/>
              </a:ext>
            </a:extLst>
          </p:cNvPr>
          <p:cNvSpPr txBox="1">
            <a:spLocks/>
          </p:cNvSpPr>
          <p:nvPr/>
        </p:nvSpPr>
        <p:spPr>
          <a:xfrm>
            <a:off x="568620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5DB17FA4-8550-499C-98A8-CDD629CC2B2D}"/>
              </a:ext>
            </a:extLst>
          </p:cNvPr>
          <p:cNvSpPr txBox="1">
            <a:spLocks/>
          </p:cNvSpPr>
          <p:nvPr/>
        </p:nvSpPr>
        <p:spPr>
          <a:xfrm>
            <a:off x="3414561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5625A465-EFD0-4DF9-BE1C-7DD2F8D90F2A}"/>
              </a:ext>
            </a:extLst>
          </p:cNvPr>
          <p:cNvSpPr txBox="1">
            <a:spLocks/>
          </p:cNvSpPr>
          <p:nvPr/>
        </p:nvSpPr>
        <p:spPr>
          <a:xfrm>
            <a:off x="6250229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1" name="Segnaposto testo 11">
            <a:extLst>
              <a:ext uri="{FF2B5EF4-FFF2-40B4-BE49-F238E27FC236}">
                <a16:creationId xmlns:a16="http://schemas.microsoft.com/office/drawing/2014/main" id="{DA8E7212-C34D-48DE-899D-E61DFCDDD913}"/>
              </a:ext>
            </a:extLst>
          </p:cNvPr>
          <p:cNvSpPr txBox="1">
            <a:spLocks/>
          </p:cNvSpPr>
          <p:nvPr/>
        </p:nvSpPr>
        <p:spPr>
          <a:xfrm>
            <a:off x="9157816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53947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A8D85-B6B6-48CB-B3ED-537C4F1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67F664C-D90C-4B92-B858-F70AAEB6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4614-76B2-4D27-9E55-F9FC00A2E455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D3E0E3-A868-4089-8C28-6190B934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2BBF6F-2614-41BB-BD60-265F1947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336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C5C5A61-26EA-4F1E-8FF5-9D0F1FD8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07" b="14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8C19788-EF51-45C0-82E1-9F4E02AC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quare id </a:t>
            </a:r>
            <a:r>
              <a:rPr lang="it-IT" dirty="0" err="1"/>
              <a:t>faciam</a:t>
            </a:r>
            <a:br>
              <a:rPr lang="it-IT" dirty="0"/>
            </a:br>
            <a:r>
              <a:rPr lang="it-IT" dirty="0" err="1"/>
              <a:t>fortasse</a:t>
            </a:r>
            <a:r>
              <a:rPr lang="it-IT" dirty="0"/>
              <a:t> </a:t>
            </a:r>
            <a:r>
              <a:rPr lang="it-IT" dirty="0" err="1"/>
              <a:t>requiris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ED8DE6-1EAD-4D0F-B256-EF82E906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C0B3233-59E0-4E29-8E18-88ADAC283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Mario Rossi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9A661E9-7ACB-3047-2FC9-B8A2DBAE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FBBE-9354-467D-8E3D-E035AAA16E04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CF18E2-BFB9-0DC6-C8A9-C5AF7013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9298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DA1ED5D-F989-46C3-A24A-E7736CAA32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075" y="5231876"/>
            <a:ext cx="3866418" cy="1016547"/>
          </a:xfrm>
        </p:spPr>
        <p:txBody>
          <a:bodyPr>
            <a:normAutofit/>
          </a:bodyPr>
          <a:lstStyle/>
          <a:p>
            <a:r>
              <a:rPr lang="it-IT" dirty="0"/>
              <a:t>Indirizzo</a:t>
            </a:r>
          </a:p>
          <a:p>
            <a:r>
              <a:rPr lang="it-IT" dirty="0"/>
              <a:t>02 2399 0000</a:t>
            </a:r>
          </a:p>
          <a:p>
            <a:r>
              <a:rPr lang="it-IT" dirty="0"/>
              <a:t>mail@polimi.it</a:t>
            </a:r>
          </a:p>
          <a:p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www.polimi.it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102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27AE1D-FAE2-C502-6FC0-C0A441A50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State of the art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A43F6F-DB36-3BA2-3269-8CA43E852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0694-3353-4984-B7F6-E67FF5B3BB76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9D9DE6-F5EA-0631-921E-D2A8BA19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1AD4E6-76C3-0317-6C0B-4519C5679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06E92ED-A727-A665-A747-4D1AACAAEB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1757549"/>
            <a:ext cx="8640000" cy="4732152"/>
          </a:xfrm>
        </p:spPr>
        <p:txBody>
          <a:bodyPr/>
          <a:lstStyle/>
          <a:p>
            <a:r>
              <a:rPr lang="en-US" dirty="0"/>
              <a:t>The work by Li et al., addresses this challenge by introducing a novel method for reconstructing the 3D trajectory of a UAV using only videos recorded by cameras. They have unknown poses, frame rates, and rolling shutter distortion, and are placed independently around the flight area. Thes </a:t>
            </a:r>
            <a:r>
              <a:rPr lang="en-US" dirty="0" err="1"/>
              <a:t>ystem</a:t>
            </a:r>
            <a:r>
              <a:rPr lang="en-US" dirty="0"/>
              <a:t> relies solely on known intrinsic parameters of each camera and automatically estimates all other variables during processing.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it-IT" u="sng" dirty="0">
                <a:hlinkClick r:id="rId2"/>
              </a:rPr>
              <a:t>https://arxiv.org/abs/2003.04784</a:t>
            </a:r>
            <a:r>
              <a:rPr lang="it-IT" u="sng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project is inspired by their work, and aims to implement the same architecture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ED1F4E2-01F1-8743-1128-FE21FBD8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3538848"/>
            <a:ext cx="9402140" cy="110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8175EC-318E-78AD-DE73-75FB693A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Implemented</a:t>
            </a:r>
            <a:r>
              <a:rPr lang="it-IT" dirty="0"/>
              <a:t> features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CFB9E54-32E6-B85D-670E-7D1E99EF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CDF8E-2D1A-40ED-B730-BB72D0452AAA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BE912D6-FA31-DD3C-250A-B29128C8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45658F-F388-8FA6-F876-DCC07C9F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FB6FEAC-375C-2A7B-D82F-A8E344FBD1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project closely follows the methodology outlined in the paper, but it is not as complete as the original work</a:t>
            </a:r>
          </a:p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57FF4A6-757A-FDE2-2991-B81EB464A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648" y="807151"/>
            <a:ext cx="7612853" cy="52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3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90C69-1B2E-E74D-9B03-F091DCE85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AB6E2B-FC51-70B9-3748-51645113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34A5A9-4AB1-D21C-CAA8-731B6F6F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23747D7D-CA9A-4B29-863F-E3376605EF51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CB96B94-E6C5-0F3D-C38B-21FBC68B7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C4AC43-7695-C098-6703-82FC167F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1CE058-9594-9062-048D-757ADB8BD6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099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73041-5593-C198-181E-490F071E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Notes on the </a:t>
            </a:r>
            <a:r>
              <a:rPr lang="it-IT" dirty="0" err="1"/>
              <a:t>implementation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E2EC5E-FDBB-74D7-0243-75A5742D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7853073" cy="41465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project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entirely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Python,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heavily</a:t>
            </a:r>
            <a:r>
              <a:rPr lang="it-IT" dirty="0"/>
              <a:t> </a:t>
            </a:r>
            <a:r>
              <a:rPr lang="it-IT" dirty="0" err="1"/>
              <a:t>relies</a:t>
            </a:r>
            <a:r>
              <a:rPr lang="it-IT" dirty="0"/>
              <a:t> on the </a:t>
            </a:r>
            <a:r>
              <a:rPr lang="it-IT" dirty="0" err="1"/>
              <a:t>OpenCV</a:t>
            </a:r>
            <a:r>
              <a:rPr lang="it-IT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dataset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one </a:t>
            </a:r>
            <a:r>
              <a:rPr lang="it-IT" dirty="0" err="1"/>
              <a:t>provided</a:t>
            </a:r>
            <a:r>
              <a:rPr lang="it-IT" dirty="0"/>
              <a:t> by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paper’s</a:t>
            </a:r>
            <a:r>
              <a:rPr lang="it-IT" dirty="0"/>
              <a:t> </a:t>
            </a:r>
            <a:r>
              <a:rPr lang="it-IT" dirty="0" err="1"/>
              <a:t>authors</a:t>
            </a:r>
            <a:r>
              <a:rPr lang="it-IT" dirty="0"/>
              <a:t>: </a:t>
            </a:r>
            <a:r>
              <a:rPr lang="it-IT" dirty="0">
                <a:hlinkClick r:id="rId2"/>
              </a:rPr>
              <a:t>https://github.com/CenekAlbl/drone-tracking-datasets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set of </a:t>
            </a:r>
            <a:r>
              <a:rPr lang="it-IT" dirty="0" err="1"/>
              <a:t>subtasks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Camera intrinsic calibration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Drone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Offline trajectory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Online trajectory reconstruction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03EA15-0BDA-AD0C-307E-FFBD68EF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7943-05C1-4701-97B7-3FD43303B34C}" type="datetime1">
              <a:rPr lang="it-IT" smtClean="0"/>
              <a:t>20/06/2025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DAC823-BF70-61EB-FE7D-9F079B8E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083FE1-FA8D-EB48-59A6-23C983BC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8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F75A154B-2222-0565-8697-7D76387E9E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Immagine 9" descr="Immagine che contiene testo, clipart, Elementi grafici, Carattere&#10;&#10;Il contenuto generato dall'IA potrebbe non essere corretto.">
            <a:extLst>
              <a:ext uri="{FF2B5EF4-FFF2-40B4-BE49-F238E27FC236}">
                <a16:creationId xmlns:a16="http://schemas.microsoft.com/office/drawing/2014/main" id="{4EE2E9B0-42DA-2FB5-4140-84A594DF5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7" r="25158"/>
          <a:stretch>
            <a:fillRect/>
          </a:stretch>
        </p:blipFill>
        <p:spPr>
          <a:xfrm>
            <a:off x="8556553" y="1082217"/>
            <a:ext cx="1715603" cy="1934116"/>
          </a:xfrm>
          <a:prstGeom prst="rect">
            <a:avLst/>
          </a:prstGeom>
        </p:spPr>
      </p:pic>
      <p:pic>
        <p:nvPicPr>
          <p:cNvPr id="9" name="Immagine 8" descr="Immagine che contiene Elementi grafici, cerchio, grafica, Carattere&#10;&#10;Il contenuto generato dall'IA potrebbe non essere corretto.">
            <a:extLst>
              <a:ext uri="{FF2B5EF4-FFF2-40B4-BE49-F238E27FC236}">
                <a16:creationId xmlns:a16="http://schemas.microsoft.com/office/drawing/2014/main" id="{96973692-557B-2318-D9D7-8F9ED48DC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53" y="3481925"/>
            <a:ext cx="1715604" cy="21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3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1E14F-6318-B2B4-CEA9-58FD2CFEE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57613-6F95-159B-3984-BD514BDED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</a:t>
            </a: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calibration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DB5126C-026F-A528-D7E7-A7B3E31A71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C5AE117F-4396-497C-AEC3-83D735450EDE}" type="datetime1">
              <a:rPr lang="it-IT" smtClean="0"/>
              <a:t>20/06/2025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D3892BE-6F72-94A8-5FA4-08D9760F9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Reconstructing drone trajectories and cameras frommultiple images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2BD39E0-E1FA-7A24-461F-54EB1CA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0CD8180-7BC8-66B9-A6AB-2961D6999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02.1</a:t>
            </a:r>
          </a:p>
        </p:txBody>
      </p:sp>
    </p:spTree>
    <p:extLst>
      <p:ext uri="{BB962C8B-B14F-4D97-AF65-F5344CB8AC3E}">
        <p14:creationId xmlns:p14="http://schemas.microsoft.com/office/powerpoint/2010/main" val="301778139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a98909e-4dc4-426d-aff3-c0407d63c334">
      <Terms xmlns="http://schemas.microsoft.com/office/infopath/2007/PartnerControls"/>
    </lcf76f155ced4ddcb4097134ff3c332f>
    <TaxCatchAll xmlns="220f8439-f7ec-4f44-b1e3-bf3e0648845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1C5A414BAE694A8DE1E90574A322F2" ma:contentTypeVersion="15" ma:contentTypeDescription="Create a new document." ma:contentTypeScope="" ma:versionID="588ed47854a111da2327a617f718ecd1">
  <xsd:schema xmlns:xsd="http://www.w3.org/2001/XMLSchema" xmlns:xs="http://www.w3.org/2001/XMLSchema" xmlns:p="http://schemas.microsoft.com/office/2006/metadata/properties" xmlns:ns2="8a98909e-4dc4-426d-aff3-c0407d63c334" xmlns:ns3="220f8439-f7ec-4f44-b1e3-bf3e06488455" targetNamespace="http://schemas.microsoft.com/office/2006/metadata/properties" ma:root="true" ma:fieldsID="6b8e789e7aff390e67b58f572c726b6b" ns2:_="" ns3:_="">
    <xsd:import namespace="8a98909e-4dc4-426d-aff3-c0407d63c334"/>
    <xsd:import namespace="220f8439-f7ec-4f44-b1e3-bf3e0648845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8909e-4dc4-426d-aff3-c0407d63c3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2691f12-1220-44b1-ba48-e77f64da29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f8439-f7ec-4f44-b1e3-bf3e0648845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650317f-4ea6-4a94-af68-181b45710053}" ma:internalName="TaxCatchAll" ma:showField="CatchAllData" ma:web="220f8439-f7ec-4f44-b1e3-bf3e0648845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34BA91-712D-4DC2-9DB4-ABBBF212E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AC1C35-0A4E-4B05-BB31-22FF9719BAE9}">
  <ds:schemaRefs>
    <ds:schemaRef ds:uri="http://schemas.microsoft.com/office/2006/metadata/properties"/>
    <ds:schemaRef ds:uri="http://schemas.microsoft.com/office/infopath/2007/PartnerControls"/>
    <ds:schemaRef ds:uri="8a98909e-4dc4-426d-aff3-c0407d63c334"/>
    <ds:schemaRef ds:uri="220f8439-f7ec-4f44-b1e3-bf3e06488455"/>
  </ds:schemaRefs>
</ds:datastoreItem>
</file>

<file path=customXml/itemProps3.xml><?xml version="1.0" encoding="utf-8"?>
<ds:datastoreItem xmlns:ds="http://schemas.openxmlformats.org/officeDocument/2006/customXml" ds:itemID="{FB485018-72AD-49B8-9CC3-F18D91D99B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98909e-4dc4-426d-aff3-c0407d63c334"/>
    <ds:schemaRef ds:uri="220f8439-f7ec-4f44-b1e3-bf3e064884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1576</TotalTime>
  <Words>2726</Words>
  <Application>Microsoft Office PowerPoint</Application>
  <PresentationFormat>Widescreen</PresentationFormat>
  <Paragraphs>483</Paragraphs>
  <Slides>45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45</vt:i4>
      </vt:variant>
    </vt:vector>
  </HeadingPairs>
  <TitlesOfParts>
    <vt:vector size="51" baseType="lpstr">
      <vt:lpstr>Cambria Math</vt:lpstr>
      <vt:lpstr>Manrope</vt:lpstr>
      <vt:lpstr>Arial</vt:lpstr>
      <vt:lpstr>Calibri</vt:lpstr>
      <vt:lpstr>Interni</vt:lpstr>
      <vt:lpstr>Cover</vt:lpstr>
      <vt:lpstr>Image Analysis and Computer Vision Final Project</vt:lpstr>
      <vt:lpstr>Contents</vt:lpstr>
      <vt:lpstr>Problem formulation</vt:lpstr>
      <vt:lpstr>The problem</vt:lpstr>
      <vt:lpstr>State of the art</vt:lpstr>
      <vt:lpstr>Implemented features</vt:lpstr>
      <vt:lpstr>Implementation</vt:lpstr>
      <vt:lpstr>Notes on the implementation</vt:lpstr>
      <vt:lpstr>Camera intrinsic calibration</vt:lpstr>
      <vt:lpstr>Camera intrinsic calibration</vt:lpstr>
      <vt:lpstr>Drone detection</vt:lpstr>
      <vt:lpstr>Background substraction</vt:lpstr>
      <vt:lpstr>Background substraction + optical flow</vt:lpstr>
      <vt:lpstr>YOLOv8</vt:lpstr>
      <vt:lpstr>Offline trajectory reconstruction</vt:lpstr>
      <vt:lpstr>Data loading and undistortion</vt:lpstr>
      <vt:lpstr>Computation of Fundamental matrix</vt:lpstr>
      <vt:lpstr>Temporal shift estimation</vt:lpstr>
      <vt:lpstr>Camera positioning + first points triangulation</vt:lpstr>
      <vt:lpstr>Remaining cameras</vt:lpstr>
      <vt:lpstr>3D splines extension</vt:lpstr>
      <vt:lpstr>Bundle adjustment</vt:lpstr>
      <vt:lpstr>AGGIUNGERE QUESTIONE NUMERO DI INLIERS DECRESCENTE</vt:lpstr>
      <vt:lpstr>Title</vt:lpstr>
      <vt:lpstr>Title</vt:lpstr>
      <vt:lpstr>Title</vt:lpstr>
      <vt:lpstr>Title</vt:lpstr>
      <vt:lpstr>Table</vt:lpstr>
      <vt:lpstr>Table + text</vt:lpstr>
      <vt:lpstr>Chart</vt:lpstr>
      <vt:lpstr>Chart + text</vt:lpstr>
      <vt:lpstr>Subsection 1</vt:lpstr>
      <vt:lpstr>Title</vt:lpstr>
      <vt:lpstr>Title</vt:lpstr>
      <vt:lpstr>Title</vt:lpstr>
      <vt:lpstr>Title</vt:lpstr>
      <vt:lpstr>Title</vt:lpstr>
      <vt:lpstr>Subsection 2</vt:lpstr>
      <vt:lpstr>Title</vt:lpstr>
      <vt:lpstr>Title</vt:lpstr>
      <vt:lpstr>Title</vt:lpstr>
      <vt:lpstr>Lorem ipsum sit dolor amet</vt:lpstr>
      <vt:lpstr>Lorem ipsum quare id faciam fortasse requiris</vt:lpstr>
      <vt:lpstr>Grazie per l’attenzione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Elia Pontiggia</cp:lastModifiedBy>
  <cp:revision>187</cp:revision>
  <dcterms:created xsi:type="dcterms:W3CDTF">2024-06-28T15:03:44Z</dcterms:created>
  <dcterms:modified xsi:type="dcterms:W3CDTF">2025-06-20T19:57:38Z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0x010100EE1C5A414BAE694A8DE1E90574A322F2</vt:lpwstr>
  </property>
</Properties>
</file>